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 varScale="1">
        <p:scale>
          <a:sx n="115" d="100"/>
          <a:sy n="115" d="100"/>
        </p:scale>
        <p:origin x="105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369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184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414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058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8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44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645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988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208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59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13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D517-E281-4D9F-B7A3-EC8A55949996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05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7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915816" y="1563638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Retos y áreas de oportunidad para fortalecer el Programa de Tutorías de la Licenciatura de Relaciones Internacionales de la Universidad de Guadalajara en el contexto del COVID 2019, Ciclo (2020 A).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716016" y="343584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Dra. Rocío Calderón García</a:t>
            </a:r>
          </a:p>
          <a:p>
            <a:pPr algn="r"/>
            <a:r>
              <a:rPr lang="es-MX" sz="1200" dirty="0"/>
              <a:t>Dra. Martha Vergara Fregoso</a:t>
            </a:r>
          </a:p>
          <a:p>
            <a:pPr algn="r"/>
            <a:r>
              <a:rPr lang="es-MX" sz="1200" dirty="0"/>
              <a:t>Dr. Jorge Alfredo Jiménez Torres</a:t>
            </a:r>
          </a:p>
        </p:txBody>
      </p:sp>
    </p:spTree>
    <p:extLst>
      <p:ext uri="{BB962C8B-B14F-4D97-AF65-F5344CB8AC3E}">
        <p14:creationId xmlns:p14="http://schemas.microsoft.com/office/powerpoint/2010/main" val="10081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95936" y="199568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Introducción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Entorno metodológico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Principales hallazgos</a:t>
            </a:r>
          </a:p>
        </p:txBody>
      </p:sp>
    </p:spTree>
    <p:extLst>
      <p:ext uri="{BB962C8B-B14F-4D97-AF65-F5344CB8AC3E}">
        <p14:creationId xmlns:p14="http://schemas.microsoft.com/office/powerpoint/2010/main" val="119631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5" name="Rectangle 80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3164178"/>
            <a:ext cx="8375585" cy="156698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8650" y="3326289"/>
            <a:ext cx="2320290" cy="1234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Introducción</a:t>
            </a: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Acerca de la Fundación – University of Guadalajara Foundation USA">
            <a:extLst>
              <a:ext uri="{FF2B5EF4-FFF2-40B4-BE49-F238E27FC236}">
                <a16:creationId xmlns:a16="http://schemas.microsoft.com/office/drawing/2014/main" id="{68C42535-A317-45A5-981C-A33A75A4D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7" r="-2" b="-2"/>
          <a:stretch/>
        </p:blipFill>
        <p:spPr bwMode="auto">
          <a:xfrm>
            <a:off x="20" y="-4"/>
            <a:ext cx="2948920" cy="300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UdeG posicionada entre las mejores diez del país, según Ranking QS |  Universidad de Guadalajara">
            <a:extLst>
              <a:ext uri="{FF2B5EF4-FFF2-40B4-BE49-F238E27FC236}">
                <a16:creationId xmlns:a16="http://schemas.microsoft.com/office/drawing/2014/main" id="{A9EC7EA1-E235-44F3-A2F7-B0FE2CF68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r="29394" b="-1"/>
          <a:stretch/>
        </p:blipFill>
        <p:spPr bwMode="auto">
          <a:xfrm>
            <a:off x="3097530" y="4"/>
            <a:ext cx="2948940" cy="300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Vista de una iglesia&#10;&#10;Descripción generada automáticamente">
            <a:extLst>
              <a:ext uri="{FF2B5EF4-FFF2-40B4-BE49-F238E27FC236}">
                <a16:creationId xmlns:a16="http://schemas.microsoft.com/office/drawing/2014/main" id="{C989A7FB-F86E-4AD3-AB16-B2D719BEE6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77" r="25963" b="-1"/>
          <a:stretch/>
        </p:blipFill>
        <p:spPr>
          <a:xfrm>
            <a:off x="6195060" y="10"/>
            <a:ext cx="2948940" cy="3003793"/>
          </a:xfrm>
          <a:prstGeom prst="rect">
            <a:avLst/>
          </a:prstGeom>
        </p:spPr>
      </p:pic>
      <p:sp>
        <p:nvSpPr>
          <p:cNvPr id="1046" name="Rectangle 82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3683639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7" name="Rectangle 84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8890" y="3940814"/>
            <a:ext cx="10972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9026F5-3C43-498C-8107-897373D52977}"/>
              </a:ext>
            </a:extLst>
          </p:cNvPr>
          <p:cNvSpPr txBox="1"/>
          <p:nvPr/>
        </p:nvSpPr>
        <p:spPr>
          <a:xfrm>
            <a:off x="3285199" y="3326289"/>
            <a:ext cx="5328141" cy="1234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/>
              </a:rPr>
              <a:t>La Universidad de Guadalajara </a:t>
            </a:r>
            <a:r>
              <a:rPr lang="en-US" dirty="0" err="1">
                <a:effectLst/>
              </a:rPr>
              <a:t>establece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través</a:t>
            </a:r>
            <a:r>
              <a:rPr lang="en-US" dirty="0">
                <a:effectLst/>
              </a:rPr>
              <a:t> del Programa </a:t>
            </a:r>
            <a:r>
              <a:rPr lang="en-US" dirty="0" err="1">
                <a:effectLst/>
              </a:rPr>
              <a:t>Institucional</a:t>
            </a:r>
            <a:r>
              <a:rPr lang="en-US" dirty="0">
                <a:effectLst/>
              </a:rPr>
              <a:t> de Tutorías </a:t>
            </a:r>
            <a:r>
              <a:rPr lang="en-US" dirty="0" err="1">
                <a:effectLst/>
              </a:rPr>
              <a:t>acciones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encaminadas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fortalecer</a:t>
            </a:r>
            <a:r>
              <a:rPr lang="en-US" dirty="0">
                <a:effectLst/>
              </a:rPr>
              <a:t> el </a:t>
            </a:r>
            <a:r>
              <a:rPr lang="en-US" dirty="0" err="1">
                <a:effectLst/>
              </a:rPr>
              <a:t>desempeño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académico</a:t>
            </a:r>
            <a:r>
              <a:rPr lang="en-US" dirty="0">
                <a:effectLst/>
              </a:rPr>
              <a:t> de los </a:t>
            </a:r>
            <a:r>
              <a:rPr lang="en-US" dirty="0" err="1">
                <a:effectLst/>
              </a:rPr>
              <a:t>estudiantes</a:t>
            </a:r>
            <a:r>
              <a:rPr lang="en-US" dirty="0">
                <a:effectLst/>
              </a:rPr>
              <a:t> y </a:t>
            </a:r>
            <a:r>
              <a:rPr lang="en-US" dirty="0" err="1">
                <a:effectLst/>
              </a:rPr>
              <a:t>evitar</a:t>
            </a:r>
            <a:r>
              <a:rPr lang="en-US" dirty="0">
                <a:effectLst/>
              </a:rPr>
              <a:t> la </a:t>
            </a:r>
            <a:r>
              <a:rPr lang="en-US" dirty="0" err="1">
                <a:effectLst/>
              </a:rPr>
              <a:t>deserción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apoyando</a:t>
            </a:r>
            <a:r>
              <a:rPr lang="en-US" dirty="0">
                <a:effectLst/>
              </a:rPr>
              <a:t> para </a:t>
            </a:r>
            <a:r>
              <a:rPr lang="en-US" dirty="0" err="1">
                <a:effectLst/>
              </a:rPr>
              <a:t>mejorar</a:t>
            </a:r>
            <a:r>
              <a:rPr lang="en-US" dirty="0">
                <a:effectLst/>
              </a:rPr>
              <a:t> la </a:t>
            </a:r>
            <a:r>
              <a:rPr lang="en-US" dirty="0" err="1">
                <a:effectLst/>
              </a:rPr>
              <a:t>trayectoria</a:t>
            </a:r>
            <a:r>
              <a:rPr lang="en-US" dirty="0">
                <a:effectLst/>
              </a:rPr>
              <a:t> escolar.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4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7AADD8D-29D7-4B10-9245-72837D2D6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CuadroTexto"/>
          <p:cNvSpPr txBox="1"/>
          <p:nvPr/>
        </p:nvSpPr>
        <p:spPr>
          <a:xfrm>
            <a:off x="4522619" y="273843"/>
            <a:ext cx="404502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Contexto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55CB1B7E-4B0B-4E99-9560-9667270D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6360" y="0"/>
            <a:ext cx="851300" cy="35849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6701" y="770078"/>
            <a:ext cx="0" cy="1198281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Licenciatura en Relaciones Internacionales, LRI UdeG - Home | Facebook">
            <a:extLst>
              <a:ext uri="{FF2B5EF4-FFF2-40B4-BE49-F238E27FC236}">
                <a16:creationId xmlns:a16="http://schemas.microsoft.com/office/drawing/2014/main" id="{1E50CFC9-8D0D-48D6-9983-C0A38A86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717700" y="654320"/>
            <a:ext cx="2322605" cy="2322605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196DE3D2-178D-4017-842D-87C88CE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11963" y="0"/>
            <a:ext cx="1736439" cy="1163244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28939" y="1968359"/>
            <a:ext cx="609320" cy="609320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72413CFE-8B8A-45C9-B7BA-CF49986D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084060"/>
            <a:ext cx="889838" cy="1328738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5EF2FEA-945B-409C-8764-CF184616E5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07" r="-3" b="2100"/>
          <a:stretch/>
        </p:blipFill>
        <p:spPr>
          <a:xfrm>
            <a:off x="2198096" y="3513900"/>
            <a:ext cx="2050306" cy="1629600"/>
          </a:xfrm>
          <a:custGeom>
            <a:avLst/>
            <a:gdLst/>
            <a:ahLst/>
            <a:cxnLst/>
            <a:rect l="l" t="t" r="r" b="b"/>
            <a:pathLst>
              <a:path w="2733741" h="2172801">
                <a:moveTo>
                  <a:pt x="1366871" y="0"/>
                </a:moveTo>
                <a:cubicBezTo>
                  <a:pt x="2121772" y="0"/>
                  <a:pt x="2733741" y="595368"/>
                  <a:pt x="2733741" y="1329791"/>
                </a:cubicBezTo>
                <a:cubicBezTo>
                  <a:pt x="2733741" y="1605200"/>
                  <a:pt x="2647683" y="1861054"/>
                  <a:pt x="2500301" y="2073290"/>
                </a:cubicBezTo>
                <a:lnTo>
                  <a:pt x="2423813" y="2172801"/>
                </a:lnTo>
                <a:lnTo>
                  <a:pt x="309928" y="2172801"/>
                </a:lnTo>
                <a:lnTo>
                  <a:pt x="233440" y="2073290"/>
                </a:lnTo>
                <a:cubicBezTo>
                  <a:pt x="86058" y="1861054"/>
                  <a:pt x="0" y="1605200"/>
                  <a:pt x="0" y="1329791"/>
                </a:cubicBezTo>
                <a:cubicBezTo>
                  <a:pt x="0" y="595368"/>
                  <a:pt x="611969" y="0"/>
                  <a:pt x="1366871" y="0"/>
                </a:cubicBez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38868FE-85A1-4335-A5F8-8D471EE97971}"/>
              </a:ext>
            </a:extLst>
          </p:cNvPr>
          <p:cNvSpPr txBox="1"/>
          <p:nvPr/>
        </p:nvSpPr>
        <p:spPr>
          <a:xfrm>
            <a:off x="4522618" y="1369218"/>
            <a:ext cx="4045021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effectLst/>
              </a:rPr>
              <a:t>La </a:t>
            </a:r>
            <a:r>
              <a:rPr lang="en-US" sz="1700" dirty="0" err="1">
                <a:effectLst/>
              </a:rPr>
              <a:t>Licenciatura</a:t>
            </a:r>
            <a:r>
              <a:rPr lang="en-US" sz="1700" dirty="0">
                <a:effectLst/>
              </a:rPr>
              <a:t> de </a:t>
            </a:r>
            <a:r>
              <a:rPr lang="en-US" sz="1700" dirty="0" err="1">
                <a:effectLst/>
              </a:rPr>
              <a:t>Relaciones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Internacionales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proporciona</a:t>
            </a:r>
            <a:r>
              <a:rPr lang="en-US" sz="1700" dirty="0">
                <a:effectLst/>
              </a:rPr>
              <a:t> a </a:t>
            </a:r>
            <a:r>
              <a:rPr lang="en-US" sz="1700" dirty="0" err="1">
                <a:effectLst/>
              </a:rPr>
              <a:t>través</a:t>
            </a:r>
            <a:r>
              <a:rPr lang="en-US" sz="1700" dirty="0">
                <a:effectLst/>
              </a:rPr>
              <a:t> del Programa de Tutorías una </a:t>
            </a:r>
            <a:r>
              <a:rPr lang="en-US" sz="1700" dirty="0" err="1">
                <a:effectLst/>
              </a:rPr>
              <a:t>orientación</a:t>
            </a:r>
            <a:r>
              <a:rPr lang="en-US" sz="1700" dirty="0">
                <a:effectLst/>
              </a:rPr>
              <a:t> a los </a:t>
            </a:r>
            <a:r>
              <a:rPr lang="en-US" sz="1700" dirty="0" err="1">
                <a:effectLst/>
              </a:rPr>
              <a:t>alumnos</a:t>
            </a:r>
            <a:r>
              <a:rPr lang="en-US" sz="1700" dirty="0">
                <a:effectLst/>
              </a:rPr>
              <a:t> en el </a:t>
            </a:r>
            <a:r>
              <a:rPr lang="en-US" sz="1700" dirty="0" err="1">
                <a:effectLst/>
              </a:rPr>
              <a:t>proceso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educativo</a:t>
            </a:r>
            <a:r>
              <a:rPr lang="en-US" sz="1700" dirty="0">
                <a:effectLst/>
              </a:rPr>
              <a:t> y de </a:t>
            </a:r>
            <a:r>
              <a:rPr lang="en-US" sz="1700" dirty="0" err="1">
                <a:effectLst/>
              </a:rPr>
              <a:t>desarrollo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humano</a:t>
            </a:r>
            <a:r>
              <a:rPr lang="en-US" sz="1700" dirty="0">
                <a:effectLst/>
              </a:rPr>
              <a:t> tanto en los </a:t>
            </a:r>
            <a:r>
              <a:rPr lang="en-US" sz="1700" dirty="0" err="1">
                <a:effectLst/>
              </a:rPr>
              <a:t>procesos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individuales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atendiendo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problemáticas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disciplinares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propias</a:t>
            </a:r>
            <a:r>
              <a:rPr lang="en-US" sz="1700" dirty="0">
                <a:effectLst/>
              </a:rPr>
              <a:t> de las </a:t>
            </a:r>
            <a:r>
              <a:rPr lang="en-US" sz="1700" dirty="0" err="1">
                <a:effectLst/>
              </a:rPr>
              <a:t>relaciones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internacionales</a:t>
            </a:r>
            <a:r>
              <a:rPr lang="en-US" sz="1700" dirty="0">
                <a:effectLst/>
              </a:rPr>
              <a:t>, como </a:t>
            </a:r>
            <a:r>
              <a:rPr lang="en-US" sz="1700" dirty="0" err="1">
                <a:effectLst/>
              </a:rPr>
              <a:t>pedagógicas</a:t>
            </a:r>
            <a:r>
              <a:rPr lang="en-US" sz="1700" dirty="0">
                <a:effectLst/>
              </a:rPr>
              <a:t> y </a:t>
            </a:r>
            <a:r>
              <a:rPr lang="en-US" sz="1700" dirty="0" err="1">
                <a:effectLst/>
              </a:rPr>
              <a:t>psicológicas</a:t>
            </a:r>
            <a:r>
              <a:rPr lang="en-US" sz="1700" dirty="0">
                <a:effectLst/>
              </a:rPr>
              <a:t> al </a:t>
            </a:r>
            <a:r>
              <a:rPr lang="en-US" sz="1700" dirty="0" err="1">
                <a:effectLst/>
              </a:rPr>
              <a:t>mismo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tiempo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proporciona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tutorías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grupales</a:t>
            </a:r>
            <a:r>
              <a:rPr lang="en-US" sz="1700" dirty="0">
                <a:effectLst/>
              </a:rPr>
              <a:t> a </a:t>
            </a:r>
            <a:r>
              <a:rPr lang="en-US" sz="1700" dirty="0" err="1">
                <a:effectLst/>
              </a:rPr>
              <a:t>través</a:t>
            </a:r>
            <a:r>
              <a:rPr lang="en-US" sz="1700" dirty="0">
                <a:effectLst/>
              </a:rPr>
              <a:t> de </a:t>
            </a:r>
            <a:r>
              <a:rPr lang="en-US" sz="1700" dirty="0" err="1">
                <a:effectLst/>
              </a:rPr>
              <a:t>talleres</a:t>
            </a:r>
            <a:r>
              <a:rPr lang="en-US" sz="1700" dirty="0">
                <a:effectLst/>
              </a:rPr>
              <a:t> breves y/o </a:t>
            </a:r>
            <a:r>
              <a:rPr lang="en-US" sz="1700" dirty="0" err="1">
                <a:effectLst/>
              </a:rPr>
              <a:t>conferencias</a:t>
            </a:r>
            <a:r>
              <a:rPr lang="en-US" sz="1700" dirty="0">
                <a:effectLst/>
              </a:rPr>
              <a:t> para el </a:t>
            </a:r>
            <a:r>
              <a:rPr lang="en-US" sz="1700" dirty="0" err="1">
                <a:effectLst/>
              </a:rPr>
              <a:t>fomento</a:t>
            </a:r>
            <a:r>
              <a:rPr lang="en-US" sz="1700" dirty="0">
                <a:effectLst/>
              </a:rPr>
              <a:t> de la </a:t>
            </a:r>
            <a:r>
              <a:rPr lang="en-US" sz="1700" dirty="0" err="1">
                <a:effectLst/>
              </a:rPr>
              <a:t>capacidad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crítica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creadora</a:t>
            </a:r>
            <a:r>
              <a:rPr lang="en-US" sz="1700" dirty="0">
                <a:effectLst/>
              </a:rPr>
              <a:t> y el </a:t>
            </a:r>
            <a:r>
              <a:rPr lang="en-US" sz="1700" dirty="0" err="1">
                <a:effectLst/>
              </a:rPr>
              <a:t>manejo</a:t>
            </a:r>
            <a:r>
              <a:rPr lang="en-US" sz="1700" dirty="0">
                <a:effectLst/>
              </a:rPr>
              <a:t> de </a:t>
            </a:r>
            <a:r>
              <a:rPr lang="en-US" sz="1700" dirty="0" err="1">
                <a:effectLst/>
              </a:rPr>
              <a:t>plataformas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virtuales</a:t>
            </a:r>
            <a:r>
              <a:rPr lang="en-US" sz="1700" dirty="0">
                <a:effectLst/>
              </a:rPr>
              <a:t>. </a:t>
            </a:r>
            <a:endParaRPr lang="en-US" sz="1700" dirty="0"/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034ACCCC-54D4-4F78-9B85-4A34FEBA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49057" y="3144159"/>
            <a:ext cx="2792366" cy="2792367"/>
          </a:xfrm>
          <a:prstGeom prst="arc">
            <a:avLst>
              <a:gd name="adj1" fmla="val 1700655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0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191">
            <a:extLst>
              <a:ext uri="{FF2B5EF4-FFF2-40B4-BE49-F238E27FC236}">
                <a16:creationId xmlns:a16="http://schemas.microsoft.com/office/drawing/2014/main" id="{5BA49487-3FDB-4FB7-9D50-2B4F9454D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9" name="Rectangle 192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3164178"/>
            <a:ext cx="8375585" cy="156698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8650" y="3330451"/>
            <a:ext cx="2475497" cy="1234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dirty="0" err="1">
                <a:latin typeface="+mj-lt"/>
                <a:ea typeface="+mj-ea"/>
                <a:cs typeface="+mj-cs"/>
              </a:rPr>
              <a:t>Entorno</a:t>
            </a:r>
            <a:r>
              <a:rPr lang="en-US" sz="2100" dirty="0">
                <a:latin typeface="+mj-lt"/>
                <a:ea typeface="+mj-ea"/>
                <a:cs typeface="+mj-cs"/>
              </a:rPr>
              <a:t> </a:t>
            </a:r>
            <a:r>
              <a:rPr lang="en-US" sz="2100" dirty="0" err="1">
                <a:latin typeface="+mj-lt"/>
                <a:ea typeface="+mj-ea"/>
                <a:cs typeface="+mj-cs"/>
              </a:rPr>
              <a:t>metodológico</a:t>
            </a:r>
            <a:endParaRPr lang="en-US" sz="2100" dirty="0"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LRI Campus Querétaro (@LRI_Qro) | Twitter">
            <a:extLst>
              <a:ext uri="{FF2B5EF4-FFF2-40B4-BE49-F238E27FC236}">
                <a16:creationId xmlns:a16="http://schemas.microsoft.com/office/drawing/2014/main" id="{634A093D-CC41-4F45-8171-28E26E73C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-8"/>
          <a:stretch/>
        </p:blipFill>
        <p:spPr bwMode="auto">
          <a:xfrm>
            <a:off x="415811" y="295127"/>
            <a:ext cx="2688336" cy="26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ómo afrontar y superar la crisis del Covid-19 desde la industria">
            <a:extLst>
              <a:ext uri="{FF2B5EF4-FFF2-40B4-BE49-F238E27FC236}">
                <a16:creationId xmlns:a16="http://schemas.microsoft.com/office/drawing/2014/main" id="{4D69AB6B-BCA7-4D53-907C-F0F9CBCD6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r="11430" b="-5"/>
          <a:stretch/>
        </p:blipFill>
        <p:spPr bwMode="auto">
          <a:xfrm>
            <a:off x="3259436" y="507949"/>
            <a:ext cx="2688336" cy="226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7D09CB0-43EA-4E59-8A93-D35B08ACFE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94" r="25847"/>
          <a:stretch/>
        </p:blipFill>
        <p:spPr>
          <a:xfrm>
            <a:off x="6103061" y="528708"/>
            <a:ext cx="2688336" cy="2220706"/>
          </a:xfrm>
          <a:prstGeom prst="rect">
            <a:avLst/>
          </a:prstGeom>
        </p:spPr>
      </p:pic>
      <p:sp>
        <p:nvSpPr>
          <p:cNvPr id="3090" name="Rectangle 193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3683639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1" name="Rectangle 194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09074" y="3940814"/>
            <a:ext cx="10972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7DC3243-6BDC-4681-B076-97F702D5F2B2}"/>
              </a:ext>
            </a:extLst>
          </p:cNvPr>
          <p:cNvSpPr txBox="1"/>
          <p:nvPr/>
        </p:nvSpPr>
        <p:spPr>
          <a:xfrm>
            <a:off x="3434118" y="3330451"/>
            <a:ext cx="5145138" cy="1234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effectLst/>
              </a:rPr>
              <a:t>El </a:t>
            </a:r>
            <a:r>
              <a:rPr lang="en-US" sz="1200" dirty="0" err="1">
                <a:effectLst/>
              </a:rPr>
              <a:t>presente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trabajo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tiene</a:t>
            </a:r>
            <a:r>
              <a:rPr lang="en-US" sz="1200" dirty="0">
                <a:effectLst/>
              </a:rPr>
              <a:t> como </a:t>
            </a:r>
            <a:r>
              <a:rPr lang="en-US" sz="1200" dirty="0" err="1">
                <a:effectLst/>
              </a:rPr>
              <a:t>objetivo</a:t>
            </a:r>
            <a:r>
              <a:rPr lang="en-US" sz="1200" dirty="0">
                <a:effectLst/>
              </a:rPr>
              <a:t> el </a:t>
            </a:r>
            <a:r>
              <a:rPr lang="en-US" sz="1200" dirty="0" err="1">
                <a:effectLst/>
              </a:rPr>
              <a:t>presentar</a:t>
            </a:r>
            <a:r>
              <a:rPr lang="en-US" sz="1200" dirty="0">
                <a:effectLst/>
              </a:rPr>
              <a:t> un </a:t>
            </a:r>
            <a:r>
              <a:rPr lang="en-US" sz="1200" dirty="0" err="1">
                <a:effectLst/>
              </a:rPr>
              <a:t>análisis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desde</a:t>
            </a:r>
            <a:r>
              <a:rPr lang="en-US" sz="1200" dirty="0">
                <a:effectLst/>
              </a:rPr>
              <a:t> la </a:t>
            </a:r>
            <a:r>
              <a:rPr lang="en-US" sz="1200" dirty="0" err="1">
                <a:effectLst/>
              </a:rPr>
              <a:t>percepción</a:t>
            </a:r>
            <a:r>
              <a:rPr lang="en-US" sz="1200" dirty="0">
                <a:effectLst/>
              </a:rPr>
              <a:t> de 47 </a:t>
            </a:r>
            <a:r>
              <a:rPr lang="en-US" sz="1200" dirty="0" err="1">
                <a:effectLst/>
              </a:rPr>
              <a:t>académicos</a:t>
            </a:r>
            <a:r>
              <a:rPr lang="en-US" sz="1200" dirty="0">
                <a:effectLst/>
              </a:rPr>
              <a:t> que </a:t>
            </a:r>
            <a:r>
              <a:rPr lang="en-US" sz="1200" dirty="0" err="1">
                <a:effectLst/>
              </a:rPr>
              <a:t>imparten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docencia</a:t>
            </a:r>
            <a:r>
              <a:rPr lang="en-US" sz="1200" dirty="0">
                <a:effectLst/>
              </a:rPr>
              <a:t> en la </a:t>
            </a:r>
            <a:r>
              <a:rPr lang="en-US" sz="1200" dirty="0" err="1">
                <a:effectLst/>
              </a:rPr>
              <a:t>Licenciatura</a:t>
            </a:r>
            <a:r>
              <a:rPr lang="en-US" sz="1200" dirty="0">
                <a:effectLst/>
              </a:rPr>
              <a:t> de </a:t>
            </a:r>
            <a:r>
              <a:rPr lang="en-US" sz="1200" dirty="0" err="1">
                <a:effectLst/>
              </a:rPr>
              <a:t>Relaciones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Internacionales</a:t>
            </a:r>
            <a:r>
              <a:rPr lang="en-US" sz="1200" dirty="0">
                <a:effectLst/>
              </a:rPr>
              <a:t> los </a:t>
            </a:r>
            <a:r>
              <a:rPr lang="en-US" sz="1200" dirty="0" err="1">
                <a:effectLst/>
              </a:rPr>
              <a:t>principales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retos</a:t>
            </a:r>
            <a:r>
              <a:rPr lang="en-US" sz="1200" dirty="0">
                <a:effectLst/>
              </a:rPr>
              <a:t> y </a:t>
            </a:r>
            <a:r>
              <a:rPr lang="en-US" sz="1200" dirty="0" err="1">
                <a:effectLst/>
              </a:rPr>
              <a:t>áreas</a:t>
            </a:r>
            <a:r>
              <a:rPr lang="en-US" sz="1200" dirty="0">
                <a:effectLst/>
              </a:rPr>
              <a:t> de </a:t>
            </a:r>
            <a:r>
              <a:rPr lang="en-US" sz="1200" dirty="0" err="1">
                <a:effectLst/>
              </a:rPr>
              <a:t>oportunidad</a:t>
            </a:r>
            <a:r>
              <a:rPr lang="en-US" sz="1200" dirty="0">
                <a:effectLst/>
              </a:rPr>
              <a:t> para </a:t>
            </a:r>
            <a:r>
              <a:rPr lang="en-US" sz="1200" dirty="0" err="1">
                <a:effectLst/>
              </a:rPr>
              <a:t>fortalecer</a:t>
            </a:r>
            <a:r>
              <a:rPr lang="en-US" sz="1200" dirty="0">
                <a:effectLst/>
              </a:rPr>
              <a:t> el Programa de Tutorías de la </a:t>
            </a:r>
            <a:r>
              <a:rPr lang="en-US" sz="1200" dirty="0" err="1">
                <a:effectLst/>
              </a:rPr>
              <a:t>Licenciatura</a:t>
            </a:r>
            <a:r>
              <a:rPr lang="en-US" sz="1200" dirty="0">
                <a:effectLst/>
              </a:rPr>
              <a:t> ante la actual crisis sanitaria por el COVID 2019. Se </a:t>
            </a:r>
            <a:r>
              <a:rPr lang="en-US" sz="1200" dirty="0" err="1">
                <a:effectLst/>
              </a:rPr>
              <a:t>utilizó</a:t>
            </a:r>
            <a:r>
              <a:rPr lang="en-US" sz="1200" dirty="0">
                <a:effectLst/>
              </a:rPr>
              <a:t> una </a:t>
            </a:r>
            <a:r>
              <a:rPr lang="en-US" sz="1200" dirty="0" err="1">
                <a:effectLst/>
              </a:rPr>
              <a:t>metodología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cuantitativa</a:t>
            </a:r>
            <a:r>
              <a:rPr lang="en-US" sz="1200" dirty="0">
                <a:effectLst/>
              </a:rPr>
              <a:t> a </a:t>
            </a:r>
            <a:r>
              <a:rPr lang="en-US" sz="1200" dirty="0" err="1">
                <a:effectLst/>
              </a:rPr>
              <a:t>través</a:t>
            </a:r>
            <a:r>
              <a:rPr lang="en-US" sz="1200" dirty="0">
                <a:effectLst/>
              </a:rPr>
              <a:t> de la </a:t>
            </a:r>
            <a:r>
              <a:rPr lang="en-US" sz="1200" dirty="0" err="1">
                <a:effectLst/>
              </a:rPr>
              <a:t>técnica</a:t>
            </a:r>
            <a:r>
              <a:rPr lang="en-US" sz="1200" dirty="0">
                <a:effectLst/>
              </a:rPr>
              <a:t> de la </a:t>
            </a:r>
            <a:r>
              <a:rPr lang="en-US" sz="1200" dirty="0" err="1">
                <a:effectLst/>
              </a:rPr>
              <a:t>encuesta</a:t>
            </a:r>
            <a:r>
              <a:rPr lang="en-US" sz="1200" dirty="0">
                <a:effectLst/>
              </a:rPr>
              <a:t> auto </a:t>
            </a:r>
            <a:r>
              <a:rPr lang="en-US" sz="1200" dirty="0" err="1">
                <a:effectLst/>
              </a:rPr>
              <a:t>administrada</a:t>
            </a:r>
            <a:r>
              <a:rPr lang="en-US" sz="1200" dirty="0">
                <a:effectLst/>
              </a:rPr>
              <a:t> en el portal de </a:t>
            </a:r>
            <a:r>
              <a:rPr lang="en-US" sz="1200" dirty="0" err="1">
                <a:effectLst/>
              </a:rPr>
              <a:t>surverymonkey</a:t>
            </a:r>
            <a:r>
              <a:rPr lang="en-US" sz="1200" dirty="0">
                <a:effectLst/>
              </a:rPr>
              <a:t> y se </a:t>
            </a:r>
            <a:r>
              <a:rPr lang="en-US" sz="1200" dirty="0" err="1">
                <a:effectLst/>
              </a:rPr>
              <a:t>procesaron</a:t>
            </a:r>
            <a:r>
              <a:rPr lang="en-US" sz="1200" dirty="0">
                <a:effectLst/>
              </a:rPr>
              <a:t> los </a:t>
            </a:r>
            <a:r>
              <a:rPr lang="en-US" sz="1200" dirty="0" err="1">
                <a:effectLst/>
              </a:rPr>
              <a:t>datos</a:t>
            </a:r>
            <a:r>
              <a:rPr lang="en-US" sz="1200" dirty="0">
                <a:effectLst/>
              </a:rPr>
              <a:t> en Excel y con el SPSS. </a:t>
            </a:r>
            <a:endParaRPr lang="en-US"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8868FE-85A1-4335-A5F8-8D471EE97971}"/>
              </a:ext>
            </a:extLst>
          </p:cNvPr>
          <p:cNvSpPr txBox="1"/>
          <p:nvPr/>
        </p:nvSpPr>
        <p:spPr>
          <a:xfrm>
            <a:off x="5968479" y="572642"/>
            <a:ext cx="2633472" cy="399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6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CuadroTexto"/>
          <p:cNvSpPr txBox="1"/>
          <p:nvPr/>
        </p:nvSpPr>
        <p:spPr>
          <a:xfrm>
            <a:off x="3625024" y="407302"/>
            <a:ext cx="5153216" cy="1256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Principales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hallazgos</a:t>
            </a:r>
            <a:endParaRPr lang="en-US" sz="3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84ABB4-052C-41F0-BAF7-903E99CBA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2" r="3" b="3"/>
          <a:stretch/>
        </p:blipFill>
        <p:spPr>
          <a:xfrm>
            <a:off x="20" y="10"/>
            <a:ext cx="3140313" cy="1623231"/>
          </a:xfrm>
          <a:prstGeom prst="rect">
            <a:avLst/>
          </a:prstGeom>
        </p:spPr>
      </p:pic>
      <p:pic>
        <p:nvPicPr>
          <p:cNvPr id="5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28A1FA5-43E6-48F1-BA17-41F6B37C5A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8" r="-2" b="-2"/>
          <a:stretch/>
        </p:blipFill>
        <p:spPr>
          <a:xfrm>
            <a:off x="20" y="1756740"/>
            <a:ext cx="3140313" cy="16232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7D09CB0-43EA-4E59-8A93-D35B08ACFE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7" r="-5" b="-5"/>
          <a:stretch/>
        </p:blipFill>
        <p:spPr>
          <a:xfrm>
            <a:off x="20" y="3520260"/>
            <a:ext cx="3140313" cy="16232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5AECBD1-E4D0-484D-A6CB-D6543CE7AE98}"/>
              </a:ext>
            </a:extLst>
          </p:cNvPr>
          <p:cNvSpPr txBox="1"/>
          <p:nvPr/>
        </p:nvSpPr>
        <p:spPr>
          <a:xfrm>
            <a:off x="3625024" y="1799790"/>
            <a:ext cx="5153216" cy="280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B</a:t>
            </a:r>
            <a:r>
              <a:rPr lang="en-US" sz="1500" dirty="0" err="1">
                <a:effectLst/>
              </a:rPr>
              <a:t>rindar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cursos</a:t>
            </a:r>
            <a:r>
              <a:rPr lang="en-US" sz="1500" dirty="0">
                <a:effectLst/>
              </a:rPr>
              <a:t> de </a:t>
            </a:r>
            <a:r>
              <a:rPr lang="en-US" sz="1500" dirty="0" err="1">
                <a:effectLst/>
              </a:rPr>
              <a:t>actualización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disciplinares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pedagógicos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didácticos</a:t>
            </a:r>
            <a:r>
              <a:rPr lang="en-US" sz="1500" dirty="0">
                <a:effectLst/>
              </a:rPr>
              <a:t> y de </a:t>
            </a:r>
            <a:r>
              <a:rPr lang="en-US" sz="1500" dirty="0" err="1">
                <a:effectLst/>
              </a:rPr>
              <a:t>estilos</a:t>
            </a:r>
            <a:r>
              <a:rPr lang="en-US" sz="1500" dirty="0">
                <a:effectLst/>
              </a:rPr>
              <a:t> de </a:t>
            </a:r>
            <a:r>
              <a:rPr lang="en-US" sz="1500" dirty="0" err="1">
                <a:effectLst/>
              </a:rPr>
              <a:t>vida</a:t>
            </a:r>
            <a:r>
              <a:rPr lang="en-US" sz="1500" dirty="0">
                <a:effectLst/>
              </a:rPr>
              <a:t> y </a:t>
            </a:r>
            <a:r>
              <a:rPr lang="en-US" sz="1500" dirty="0" err="1">
                <a:effectLst/>
              </a:rPr>
              <a:t>salud</a:t>
            </a:r>
            <a:r>
              <a:rPr lang="en-US" sz="1500" dirty="0">
                <a:effectLst/>
              </a:rPr>
              <a:t> que </a:t>
            </a:r>
            <a:r>
              <a:rPr lang="en-US" sz="1500" dirty="0" err="1">
                <a:effectLst/>
              </a:rPr>
              <a:t>permitan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fortalecer</a:t>
            </a:r>
            <a:r>
              <a:rPr lang="en-US" sz="1500" dirty="0">
                <a:effectLst/>
              </a:rPr>
              <a:t> las </a:t>
            </a:r>
            <a:r>
              <a:rPr lang="en-US" sz="1500" dirty="0" err="1">
                <a:effectLst/>
              </a:rPr>
              <a:t>competencias</a:t>
            </a:r>
            <a:r>
              <a:rPr lang="en-US" sz="1500" dirty="0">
                <a:effectLst/>
              </a:rPr>
              <a:t> y </a:t>
            </a:r>
            <a:r>
              <a:rPr lang="en-US" sz="1500" dirty="0" err="1">
                <a:effectLst/>
              </a:rPr>
              <a:t>habilidades</a:t>
            </a:r>
            <a:r>
              <a:rPr lang="en-US" sz="1500" dirty="0">
                <a:effectLst/>
              </a:rPr>
              <a:t> para </a:t>
            </a:r>
            <a:r>
              <a:rPr lang="en-US" sz="1500" dirty="0" err="1">
                <a:effectLst/>
              </a:rPr>
              <a:t>orientar</a:t>
            </a:r>
            <a:r>
              <a:rPr lang="en-US" sz="1500" dirty="0">
                <a:effectLst/>
              </a:rPr>
              <a:t> y </a:t>
            </a:r>
            <a:r>
              <a:rPr lang="en-US" sz="1500" dirty="0" err="1">
                <a:effectLst/>
              </a:rPr>
              <a:t>dar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seguimiento</a:t>
            </a:r>
            <a:r>
              <a:rPr lang="en-US" sz="1500" dirty="0">
                <a:effectLst/>
              </a:rPr>
              <a:t> a los </a:t>
            </a:r>
            <a:r>
              <a:rPr lang="en-US" sz="1500" dirty="0" err="1">
                <a:effectLst/>
              </a:rPr>
              <a:t>estudiantes</a:t>
            </a:r>
            <a:r>
              <a:rPr lang="en-US" sz="1500" dirty="0">
                <a:effectLst/>
              </a:rPr>
              <a:t>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1500" dirty="0">
              <a:effectLst/>
            </a:endParaRP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E</a:t>
            </a:r>
            <a:r>
              <a:rPr lang="en-US" sz="1500" dirty="0">
                <a:effectLst/>
              </a:rPr>
              <a:t>n </a:t>
            </a:r>
            <a:r>
              <a:rPr lang="en-US" sz="1500" dirty="0" err="1">
                <a:effectLst/>
              </a:rPr>
              <a:t>relación</a:t>
            </a:r>
            <a:r>
              <a:rPr lang="en-US" sz="1500" dirty="0">
                <a:effectLst/>
              </a:rPr>
              <a:t> a la </a:t>
            </a:r>
            <a:r>
              <a:rPr lang="en-US" sz="1500" dirty="0" err="1">
                <a:effectLst/>
              </a:rPr>
              <a:t>modalidad</a:t>
            </a:r>
            <a:r>
              <a:rPr lang="en-US" sz="1500" dirty="0">
                <a:effectLst/>
              </a:rPr>
              <a:t> de </a:t>
            </a:r>
            <a:r>
              <a:rPr lang="en-US" sz="1500" dirty="0" err="1">
                <a:effectLst/>
              </a:rPr>
              <a:t>impartición</a:t>
            </a:r>
            <a:r>
              <a:rPr lang="en-US" sz="1500" dirty="0">
                <a:effectLst/>
              </a:rPr>
              <a:t> de las </a:t>
            </a:r>
            <a:r>
              <a:rPr lang="en-US" sz="1500" dirty="0" err="1">
                <a:effectLst/>
              </a:rPr>
              <a:t>tutorías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más</a:t>
            </a:r>
            <a:r>
              <a:rPr lang="en-US" sz="1500" dirty="0">
                <a:effectLst/>
              </a:rPr>
              <a:t> del 50% </a:t>
            </a:r>
            <a:r>
              <a:rPr lang="en-US" sz="1500" dirty="0" err="1">
                <a:effectLst/>
              </a:rPr>
              <a:t>señalaron</a:t>
            </a:r>
            <a:r>
              <a:rPr lang="en-US" sz="1500" dirty="0">
                <a:effectLst/>
              </a:rPr>
              <a:t> la </a:t>
            </a:r>
            <a:r>
              <a:rPr lang="en-US" sz="1500" dirty="0" err="1">
                <a:effectLst/>
              </a:rPr>
              <a:t>importancia</a:t>
            </a:r>
            <a:r>
              <a:rPr lang="en-US" sz="1500" dirty="0">
                <a:effectLst/>
              </a:rPr>
              <a:t> que se </a:t>
            </a:r>
            <a:r>
              <a:rPr lang="en-US" sz="1500" dirty="0" err="1">
                <a:effectLst/>
              </a:rPr>
              <a:t>realice</a:t>
            </a:r>
            <a:r>
              <a:rPr lang="en-US" sz="1500" dirty="0">
                <a:effectLst/>
              </a:rPr>
              <a:t> bajo la </a:t>
            </a:r>
            <a:r>
              <a:rPr lang="en-US" sz="1500" dirty="0" err="1">
                <a:effectLst/>
              </a:rPr>
              <a:t>modalidad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híbrida</a:t>
            </a:r>
            <a:r>
              <a:rPr lang="en-US" sz="1500" dirty="0">
                <a:effectLst/>
              </a:rPr>
              <a:t> e </a:t>
            </a:r>
            <a:r>
              <a:rPr lang="en-US" sz="1500" dirty="0" err="1">
                <a:effectLst/>
              </a:rPr>
              <a:t>indicaron</a:t>
            </a:r>
            <a:r>
              <a:rPr lang="en-US" sz="1500" dirty="0">
                <a:effectLst/>
              </a:rPr>
              <a:t> la </a:t>
            </a:r>
            <a:r>
              <a:rPr lang="en-US" sz="1500" dirty="0" err="1">
                <a:effectLst/>
              </a:rPr>
              <a:t>necesidad</a:t>
            </a:r>
            <a:r>
              <a:rPr lang="en-US" sz="1500" dirty="0">
                <a:effectLst/>
              </a:rPr>
              <a:t> de </a:t>
            </a:r>
            <a:r>
              <a:rPr lang="en-US" sz="1500" dirty="0" err="1">
                <a:effectLst/>
              </a:rPr>
              <a:t>implementar</a:t>
            </a:r>
            <a:r>
              <a:rPr lang="en-US" sz="1500" dirty="0">
                <a:effectLst/>
              </a:rPr>
              <a:t> una </a:t>
            </a:r>
            <a:r>
              <a:rPr lang="en-US" sz="1500" dirty="0" err="1">
                <a:effectLst/>
              </a:rPr>
              <a:t>plataforma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tecnológica</a:t>
            </a:r>
            <a:r>
              <a:rPr lang="en-US" sz="1500" dirty="0">
                <a:effectLst/>
              </a:rPr>
              <a:t> para </a:t>
            </a:r>
            <a:r>
              <a:rPr lang="en-US" sz="1500" dirty="0" err="1">
                <a:effectLst/>
              </a:rPr>
              <a:t>su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mejor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seguimiento</a:t>
            </a:r>
            <a:r>
              <a:rPr lang="en-US" sz="1500" dirty="0">
                <a:effectLst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7DC3243-6BDC-4681-B076-97F702D5F2B2}"/>
              </a:ext>
            </a:extLst>
          </p:cNvPr>
          <p:cNvSpPr txBox="1"/>
          <p:nvPr/>
        </p:nvSpPr>
        <p:spPr>
          <a:xfrm>
            <a:off x="5051013" y="1816261"/>
            <a:ext cx="3250101" cy="2729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8868FE-85A1-4335-A5F8-8D471EE97971}"/>
              </a:ext>
            </a:extLst>
          </p:cNvPr>
          <p:cNvSpPr txBox="1"/>
          <p:nvPr/>
        </p:nvSpPr>
        <p:spPr>
          <a:xfrm>
            <a:off x="5968479" y="572642"/>
            <a:ext cx="2633472" cy="399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7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959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322</Words>
  <Application>Microsoft Office PowerPoint</Application>
  <PresentationFormat>Presentación en pantalla (16:9)</PresentationFormat>
  <Paragraphs>18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Rocio Calderon Garcia</dc:creator>
  <cp:lastModifiedBy>Rocio Calderon Garcia</cp:lastModifiedBy>
  <cp:revision>1</cp:revision>
  <dcterms:created xsi:type="dcterms:W3CDTF">2020-11-10T07:52:51Z</dcterms:created>
  <dcterms:modified xsi:type="dcterms:W3CDTF">2020-11-11T00:54:58Z</dcterms:modified>
</cp:coreProperties>
</file>