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9" r:id="rId7"/>
    <p:sldId id="268" r:id="rId8"/>
    <p:sldId id="262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1" r:id="rId19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7"/>
    <p:restoredTop sz="94697"/>
  </p:normalViewPr>
  <p:slideViewPr>
    <p:cSldViewPr>
      <p:cViewPr varScale="1">
        <p:scale>
          <a:sx n="139" d="100"/>
          <a:sy n="139" d="100"/>
        </p:scale>
        <p:origin x="168" y="12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12/11/20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69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12/11/20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84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12/11/20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14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12/11/20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58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12/11/20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8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12/11/20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4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12/11/20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45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12/11/20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88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12/11/20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08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12/11/20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59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12/11/20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1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D517-E281-4D9F-B7A3-EC8A55949996}" type="datetimeFigureOut">
              <a:rPr lang="es-MX" smtClean="0"/>
              <a:t>12/11/20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0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tha.mvargas@academicos.udg.m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7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53998"/>
            <a:ext cx="695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Evaluación de los resultados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265515"/>
            <a:ext cx="8297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Encuestados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/>
              <a:t>Hombres 15 representan el 60%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/>
              <a:t>Mujeres 10 representan el 40%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/>
              <a:t>Entre los 20 y 27 años en promedio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/>
              <a:t>Todos los encuestados tienen en su posesión un teléfono celular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/>
              <a:t>Las redes sociales más utilizadas son Facebook, Twitter, Instagram y WhatsApp</a:t>
            </a:r>
          </a:p>
          <a:p>
            <a:pPr lvl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21405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53998"/>
            <a:ext cx="695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Evaluación de los resultados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1265515"/>
            <a:ext cx="8729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Redes Sociales más importantes actualmente</a:t>
            </a:r>
            <a:endParaRPr lang="es-PA" dirty="0"/>
          </a:p>
          <a:p>
            <a:pPr lvl="1"/>
            <a:endParaRPr lang="es-MX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D6C665-B7D2-174A-9824-74C4620C1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682056"/>
            <a:ext cx="3277220" cy="26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31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53998"/>
            <a:ext cx="695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Evaluación de los resultados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1265515"/>
            <a:ext cx="872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Porcentajes de uso de las Redes Sociales al día</a:t>
            </a:r>
            <a:endParaRPr lang="es-MX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39B9AD-6725-1246-AAEA-D827C780D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92" y="1779662"/>
            <a:ext cx="4822800" cy="25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0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53998"/>
            <a:ext cx="695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Evaluación de los resultados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07220" y="976750"/>
            <a:ext cx="872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Aplicaciones más usadas durante Ocio y Socialización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1D522C-FBD3-C149-A0F4-B870362C7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6082"/>
            <a:ext cx="4461967" cy="379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2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53998"/>
            <a:ext cx="695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Evaluación de los resultados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07220" y="976750"/>
            <a:ext cx="872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Aplicaciones más usadas durante actividades académicas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566CD0-DAFF-1B4B-9823-CD803F618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70895"/>
            <a:ext cx="3888432" cy="35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53998"/>
            <a:ext cx="695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Evaluación de los resultados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07220" y="976750"/>
            <a:ext cx="872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Aplicaciones usadas durante las prácticas profesionales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1288FAF-22A6-C34F-AD56-1E6695FFA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54995"/>
            <a:ext cx="4749983" cy="37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5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53998"/>
            <a:ext cx="695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Conclusiones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275606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dirty="0"/>
              <a:t>A falta de un buen uso, la curva de aprendizaje de los estudiantes, va disminuyendo, porque a pesar de estar en una institución académica</a:t>
            </a:r>
          </a:p>
          <a:p>
            <a:pPr algn="just"/>
            <a:r>
              <a:rPr lang="es-PA"/>
              <a:t>Se </a:t>
            </a:r>
            <a:r>
              <a:rPr lang="es-PA" dirty="0"/>
              <a:t>sigue dejando que la conducta se vea ajustada por la sociedad, utilizamos el dispositivo móvil durante 3 cuartas partes del día en aplicaciones que no brindan un conocimiento positivo al aprendizaje.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34DB5A-2E4C-A345-BC5A-39C8DAA39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71750"/>
            <a:ext cx="1997968" cy="169827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7EDFFE-D98D-BF4D-9814-D4783B76BF60}"/>
              </a:ext>
            </a:extLst>
          </p:cNvPr>
          <p:cNvSpPr txBox="1"/>
          <p:nvPr/>
        </p:nvSpPr>
        <p:spPr>
          <a:xfrm>
            <a:off x="6553617" y="4280285"/>
            <a:ext cx="1250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/>
              <a:t>Fuente: shutterstock</a:t>
            </a:r>
          </a:p>
        </p:txBody>
      </p:sp>
    </p:spTree>
    <p:extLst>
      <p:ext uri="{BB962C8B-B14F-4D97-AF65-F5344CB8AC3E}">
        <p14:creationId xmlns:p14="http://schemas.microsoft.com/office/powerpoint/2010/main" val="135484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53998"/>
            <a:ext cx="695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Recomendaciones a los jovenes estudiantes con relación al uso de dispositivos móviles 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563638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dirty="0"/>
              <a:t>Adoptar nuevas conductas pueden abrir más puertas hacia el conocimiento por ende priorizar actividades y equilibrar el tiempo</a:t>
            </a:r>
          </a:p>
          <a:p>
            <a:pPr algn="just"/>
            <a:r>
              <a:rPr lang="es-PA" dirty="0"/>
              <a:t>Se comparté algunas recomendaciones a los jovenes estudiantes que pueden ser de útilidad para el mejor aprovechamiento del uso de los dispositivos móviles. </a:t>
            </a:r>
          </a:p>
          <a:p>
            <a:pPr algn="just"/>
            <a:r>
              <a:rPr lang="es-PA" dirty="0"/>
              <a:t>Integrar al tiempo de ocio alguna aplicación que invite a realizar una actividad donde se ejercite la memoria, con el fin de ejercitarla y volverla más activa. </a:t>
            </a:r>
          </a:p>
          <a:p>
            <a:pPr algn="just"/>
            <a:r>
              <a:rPr lang="es-PA" dirty="0"/>
              <a:t>Realiza alguna actividad física, esto ayudará a contribuir de manera más activa la necesidad de socializar y no por medio del dispositivo móvil.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2723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7C201B-88E0-D946-9542-4A3C4BFB7CFC}"/>
              </a:ext>
            </a:extLst>
          </p:cNvPr>
          <p:cNvSpPr txBox="1"/>
          <p:nvPr/>
        </p:nvSpPr>
        <p:spPr>
          <a:xfrm>
            <a:off x="2699792" y="771550"/>
            <a:ext cx="4350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93595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83768" y="959276"/>
            <a:ext cx="59766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sz="2500" dirty="0"/>
              <a:t>Identificación de patrones de comportamiento estudiantil con el uso de dispositivos móviles impactando en el rendimiento académico y las prácticas profesionales</a:t>
            </a:r>
            <a:r>
              <a:rPr lang="es-MX" sz="2500" dirty="0"/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496" y="12347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Mesa de trabajo: </a:t>
            </a:r>
          </a:p>
          <a:p>
            <a:r>
              <a:rPr lang="es-ES" dirty="0"/>
              <a:t>Resolución de problemas</a:t>
            </a:r>
            <a:endParaRPr lang="es-MX" dirty="0"/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BBEB5D7C-58DE-2143-9A16-370EEF9CB0FC}"/>
              </a:ext>
            </a:extLst>
          </p:cNvPr>
          <p:cNvSpPr txBox="1"/>
          <p:nvPr/>
        </p:nvSpPr>
        <p:spPr>
          <a:xfrm>
            <a:off x="66400" y="3003798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Manuel Alejandro Meléndez Pérez </a:t>
            </a:r>
            <a:endParaRPr lang="es-MX" dirty="0"/>
          </a:p>
          <a:p>
            <a:r>
              <a:rPr lang="es-ES" dirty="0"/>
              <a:t>Martha Patricia Martínez Vargas</a:t>
            </a:r>
            <a:endParaRPr lang="es-MX" dirty="0"/>
          </a:p>
          <a:p>
            <a:r>
              <a:rPr lang="es-ES" dirty="0"/>
              <a:t>Maira </a:t>
            </a:r>
            <a:r>
              <a:rPr lang="es-ES" dirty="0" err="1"/>
              <a:t>Angélica</a:t>
            </a:r>
            <a:r>
              <a:rPr lang="es-ES" dirty="0"/>
              <a:t> Rojas Contreras</a:t>
            </a:r>
            <a:r>
              <a:rPr lang="es-MX" dirty="0"/>
              <a:t> </a:t>
            </a:r>
            <a:r>
              <a:rPr lang="es-PA" dirty="0"/>
              <a:t> </a:t>
            </a:r>
          </a:p>
          <a:p>
            <a:r>
              <a:rPr lang="es-ES" dirty="0"/>
              <a:t>CUCEA</a:t>
            </a:r>
            <a:endParaRPr lang="es-MX" dirty="0"/>
          </a:p>
          <a:p>
            <a:r>
              <a:rPr lang="es-ES" u="sng" dirty="0">
                <a:hlinkClick r:id="rId3"/>
              </a:rPr>
              <a:t>martha.mvargas@academicos.udg.mx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81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51920" y="1203598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Contenido:</a:t>
            </a:r>
          </a:p>
          <a:p>
            <a:pPr marL="342900" indent="-342900">
              <a:buFont typeface="+mj-lt"/>
              <a:buAutoNum type="arabicPeriod"/>
            </a:pPr>
            <a:r>
              <a:rPr lang="es-PA" dirty="0"/>
              <a:t>Introducción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PA" dirty="0"/>
              <a:t>Cntexto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Material y método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PA" dirty="0"/>
              <a:t>Evaluación de los resultados </a:t>
            </a:r>
          </a:p>
          <a:p>
            <a:pPr marL="342900" indent="-342900">
              <a:buFont typeface="+mj-lt"/>
              <a:buAutoNum type="arabicPeriod"/>
            </a:pPr>
            <a:r>
              <a:rPr lang="es-PA" dirty="0"/>
              <a:t>Conclusiones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PA" dirty="0"/>
              <a:t>Recomendaciones a los jovenes estudiantes 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631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61912" y="56876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/>
              <a:t>Introducción</a:t>
            </a:r>
            <a:endParaRPr lang="es-MX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275606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A" dirty="0"/>
              <a:t>Dentro de las prácticas profesionales y actividades académicas de cualquier carrera, el celular en gran medida puede ser una herramienta muy poderosa.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A" dirty="0"/>
              <a:t>Los estudiantes no le dan el valor profesional que esto significa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A" dirty="0"/>
              <a:t>Al no tener consciente estas buenas prácticas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A" dirty="0"/>
              <a:t>Lo que debía ser un proceso de desarrollo de habilidades alentadas por los dispositivos móviles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A" dirty="0"/>
              <a:t>Derivado del buen uso de las mismas durante las actividades académicas en las instalaciones educativas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A" dirty="0"/>
              <a:t>Convierten a las prácticas profesionales un ambiente difícil y complicado</a:t>
            </a:r>
            <a:r>
              <a:rPr lang="es-MX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9184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61912" y="56876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Problema</a:t>
            </a:r>
            <a:endParaRPr lang="es-MX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98488" y="1419622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Actualmente los alumnos con frecuencia utilizan los dispositivos móviles durante actividades académicas y prácticas profesionales, sin embargo, no lo utilizan de una forma adecuada, es decir; como una herramienta de apoyo para el aprendizaje, creando patrones de comportamiento en los diferentes ambientes educativos.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478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61912" y="56876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Hipótesis</a:t>
            </a:r>
            <a:endParaRPr lang="es-MX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98488" y="1419622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 causa del mal uso de los dispositivos móviles los alumnos adoptan patrones de comportamiento inadecuados durante las actividades académicas y prácticas profesionales, resultando en el abuso de los dispositivos móviles convirtiéndolos en un distractor y no en una herramienta de apoyo.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22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61912" y="56876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Objetivo general</a:t>
            </a:r>
            <a:endParaRPr lang="es-MX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98488" y="141962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Identificar patrones de comportamiento en los estudiantes con el uso de los dispositivos móviles (celulares) durante las actividades académicas y prácticas profesionales.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252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483518"/>
            <a:ext cx="695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Dispositivos móviles, uso y abuso en adolescentes en escenarios académicos y en la realización de prácticas profesionales</a:t>
            </a:r>
            <a:endParaRPr lang="es-MX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265515"/>
            <a:ext cx="82975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Smartphones y las relaciones interpersonales de los jóvenes universitarios en la ciudad de Barranquilla (Colombia)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Variables estudiadas, frecuencia de revisión de mensajes y llamadas, conflicto en las relaciones con padres, amigos y pareja</a:t>
            </a:r>
            <a:r>
              <a:rPr lang="es-MX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El 80% estaba suscrito a un plan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El 53% revisaba su Smartphone cada 15 minutos o menos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El 66% lo llevaba a todas partes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El 52% lo usaba en exceso.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Las dos razones de uso más frecuentes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/>
              <a:t>Contacto/diversión 22% y contacto/estudio 12.5%.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/>
              <a:t>Las mujeres usaban más el celular y tenían más conflictos en sus relaciones que los hombres debido al uso excesivo.</a:t>
            </a:r>
            <a:r>
              <a:rPr lang="es-MX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7448C19-1116-614E-BFAD-362EEFDB7363}"/>
              </a:ext>
            </a:extLst>
          </p:cNvPr>
          <p:cNvSpPr/>
          <p:nvPr/>
        </p:nvSpPr>
        <p:spPr>
          <a:xfrm>
            <a:off x="5220072" y="4299942"/>
            <a:ext cx="4572000" cy="1918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PA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(Peñuela Epalza, Patermina del Río, Camacho Pérez, Acosta Barrios, &amp; De León De León, 2014)</a:t>
            </a:r>
            <a:endParaRPr lang="es-MX" sz="600" dirty="0"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483518"/>
            <a:ext cx="695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Identificación del uso de los dispositivos móviles en escenarios académicos y de prácticas profesionales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265515"/>
            <a:ext cx="8297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Método de análisis encuesta: con 20 preguntas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Las variables analizadas del uso de dispositivos móviles fueron; ocio y socialización, actividades académicas y actividades profesionales.</a:t>
            </a:r>
            <a:r>
              <a:rPr lang="es-MX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La muestra: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/>
              <a:t>Estudiantes de primer semestre hasta octavo semestre 25 encuestados.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/>
              <a:t>Nivel Licenciatura del Centro Universitario de Ciencias Económico Administrativas (CUCEA) de la Universidad de Guadalajara (UdeG)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/>
              <a:t>Carreras: Administración, Administración Financiera y Sistemas, Gestión de Negocios Gastronómicos, Gestión y Economía Ambiental, Mercadotecnia y Negocios Internacionales.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/>
              <a:t>Calendario 2019B (agosto-diciembre). </a:t>
            </a:r>
          </a:p>
        </p:txBody>
      </p:sp>
    </p:spTree>
    <p:extLst>
      <p:ext uri="{BB962C8B-B14F-4D97-AF65-F5344CB8AC3E}">
        <p14:creationId xmlns:p14="http://schemas.microsoft.com/office/powerpoint/2010/main" val="3727846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810</Words>
  <Application>Microsoft Macintosh PowerPoint</Application>
  <PresentationFormat>Presentación en pantalla (16:9)</PresentationFormat>
  <Paragraphs>74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Palatino Linotype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Microsoft Office User</cp:lastModifiedBy>
  <cp:revision>11</cp:revision>
  <dcterms:created xsi:type="dcterms:W3CDTF">2020-11-05T00:40:14Z</dcterms:created>
  <dcterms:modified xsi:type="dcterms:W3CDTF">2020-11-12T23:46:46Z</dcterms:modified>
</cp:coreProperties>
</file>