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4" r:id="rId5"/>
    <p:sldId id="260" r:id="rId6"/>
    <p:sldId id="262" r:id="rId7"/>
    <p:sldId id="263" r:id="rId8"/>
    <p:sldId id="265" r:id="rId9"/>
    <p:sldId id="267" r:id="rId10"/>
    <p:sldId id="266" r:id="rId11"/>
    <p:sldId id="270" r:id="rId12"/>
    <p:sldId id="269" r:id="rId13"/>
    <p:sldId id="273" r:id="rId14"/>
    <p:sldId id="272" r:id="rId15"/>
    <p:sldId id="274" r:id="rId16"/>
    <p:sldId id="275" r:id="rId17"/>
    <p:sldId id="276" r:id="rId18"/>
    <p:sldId id="277" r:id="rId19"/>
    <p:sldId id="278" r:id="rId20"/>
    <p:sldId id="271" r:id="rId21"/>
    <p:sldId id="261" r:id="rId22"/>
  </p:sldIdLst>
  <p:sldSz cx="9144000" cy="5143500" type="screen16x9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dirty="0"/>
              <a:t>Indicadores</a:t>
            </a:r>
            <a:r>
              <a:rPr lang="es-MX" baseline="0" dirty="0"/>
              <a:t> del pensamiento crítico</a:t>
            </a:r>
          </a:p>
          <a:p>
            <a:pPr>
              <a:defRPr/>
            </a:pPr>
            <a:r>
              <a:rPr lang="es-MX" baseline="0" dirty="0"/>
              <a:t>de  acuerdo a PLANEA 2017</a:t>
            </a:r>
            <a:endParaRPr lang="es-MX" dirty="0"/>
          </a:p>
        </c:rich>
      </c:tx>
      <c:layout>
        <c:manualLayout>
          <c:xMode val="edge"/>
          <c:yMode val="edge"/>
          <c:x val="0.26057516098684141"/>
          <c:y val="7.73854073580030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7.1552440724841987E-2"/>
          <c:y val="0.17751899076197555"/>
          <c:w val="0.60462602331510373"/>
          <c:h val="0.201406621231247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Hoja2!$B$3</c:f>
              <c:strCache>
                <c:ptCount val="1"/>
                <c:pt idx="0">
                  <c:v>Cantidd de Alumnos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Hoja2!$A$4:$A$13</c:f>
              <c:strCache>
                <c:ptCount val="10"/>
                <c:pt idx="0">
                  <c:v>4°AM                 BGC</c:v>
                </c:pt>
                <c:pt idx="1">
                  <c:v>4°B M                 BGC</c:v>
                </c:pt>
                <c:pt idx="2">
                  <c:v>4°C M                 BGC</c:v>
                </c:pt>
                <c:pt idx="3">
                  <c:v>4°AV                  BGC</c:v>
                </c:pt>
                <c:pt idx="4">
                  <c:v>4°BV                 BGC</c:v>
                </c:pt>
                <c:pt idx="5">
                  <c:v>4°C V                  BGC</c:v>
                </c:pt>
                <c:pt idx="6">
                  <c:v>4°AM BTE                 </c:v>
                </c:pt>
                <c:pt idx="7">
                  <c:v>4°B M                BTE</c:v>
                </c:pt>
                <c:pt idx="8">
                  <c:v>4°AV                 BGC</c:v>
                </c:pt>
                <c:pt idx="9">
                  <c:v>4°BV  BTE</c:v>
                </c:pt>
              </c:strCache>
            </c:strRef>
          </c:cat>
          <c:val>
            <c:numRef>
              <c:f>Hoja2!$B$4:$B$13</c:f>
            </c:numRef>
          </c:val>
        </c:ser>
        <c:ser>
          <c:idx val="1"/>
          <c:order val="1"/>
          <c:tx>
            <c:strRef>
              <c:f>Hoja2!$C$3</c:f>
              <c:strCache>
                <c:ptCount val="1"/>
                <c:pt idx="0">
                  <c:v>Estructuran  problemas de investigación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Hoja2!$A$4:$A$13</c:f>
              <c:strCache>
                <c:ptCount val="10"/>
                <c:pt idx="0">
                  <c:v>4°AM                 BGC</c:v>
                </c:pt>
                <c:pt idx="1">
                  <c:v>4°B M                 BGC</c:v>
                </c:pt>
                <c:pt idx="2">
                  <c:v>4°C M                 BGC</c:v>
                </c:pt>
                <c:pt idx="3">
                  <c:v>4°AV                  BGC</c:v>
                </c:pt>
                <c:pt idx="4">
                  <c:v>4°BV                 BGC</c:v>
                </c:pt>
                <c:pt idx="5">
                  <c:v>4°C V                  BGC</c:v>
                </c:pt>
                <c:pt idx="6">
                  <c:v>4°AM BTE                 </c:v>
                </c:pt>
                <c:pt idx="7">
                  <c:v>4°B M                BTE</c:v>
                </c:pt>
                <c:pt idx="8">
                  <c:v>4°AV                 BGC</c:v>
                </c:pt>
                <c:pt idx="9">
                  <c:v>4°BV  BTE</c:v>
                </c:pt>
              </c:strCache>
            </c:strRef>
          </c:cat>
          <c:val>
            <c:numRef>
              <c:f>Hoja2!$C$4:$C$13</c:f>
              <c:numCache>
                <c:formatCode>General</c:formatCode>
                <c:ptCount val="10"/>
                <c:pt idx="0">
                  <c:v>4.08</c:v>
                </c:pt>
                <c:pt idx="1">
                  <c:v>4.1100000000000003</c:v>
                </c:pt>
                <c:pt idx="2">
                  <c:v>4.0999999999999996</c:v>
                </c:pt>
                <c:pt idx="3">
                  <c:v>4.0999999999999996</c:v>
                </c:pt>
                <c:pt idx="4">
                  <c:v>4.2</c:v>
                </c:pt>
                <c:pt idx="5">
                  <c:v>4</c:v>
                </c:pt>
                <c:pt idx="6">
                  <c:v>4.26</c:v>
                </c:pt>
                <c:pt idx="7">
                  <c:v>4.0599999999999996</c:v>
                </c:pt>
                <c:pt idx="8">
                  <c:v>4.13</c:v>
                </c:pt>
                <c:pt idx="9">
                  <c:v>4.2300000000000004</c:v>
                </c:pt>
              </c:numCache>
            </c:numRef>
          </c:val>
        </c:ser>
        <c:ser>
          <c:idx val="2"/>
          <c:order val="2"/>
          <c:tx>
            <c:strRef>
              <c:f>Hoja2!$D$3</c:f>
              <c:strCache>
                <c:ptCount val="1"/>
                <c:pt idx="0">
                  <c:v>Clasifican información de diferentes fuentes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Hoja2!$A$4:$A$13</c:f>
              <c:strCache>
                <c:ptCount val="10"/>
                <c:pt idx="0">
                  <c:v>4°AM                 BGC</c:v>
                </c:pt>
                <c:pt idx="1">
                  <c:v>4°B M                 BGC</c:v>
                </c:pt>
                <c:pt idx="2">
                  <c:v>4°C M                 BGC</c:v>
                </c:pt>
                <c:pt idx="3">
                  <c:v>4°AV                  BGC</c:v>
                </c:pt>
                <c:pt idx="4">
                  <c:v>4°BV                 BGC</c:v>
                </c:pt>
                <c:pt idx="5">
                  <c:v>4°C V                  BGC</c:v>
                </c:pt>
                <c:pt idx="6">
                  <c:v>4°AM BTE                 </c:v>
                </c:pt>
                <c:pt idx="7">
                  <c:v>4°B M                BTE</c:v>
                </c:pt>
                <c:pt idx="8">
                  <c:v>4°AV                 BGC</c:v>
                </c:pt>
                <c:pt idx="9">
                  <c:v>4°BV  BTE</c:v>
                </c:pt>
              </c:strCache>
            </c:strRef>
          </c:cat>
          <c:val>
            <c:numRef>
              <c:f>Hoja2!$D$4:$D$13</c:f>
              <c:numCache>
                <c:formatCode>General</c:formatCode>
                <c:ptCount val="10"/>
                <c:pt idx="0">
                  <c:v>4.08</c:v>
                </c:pt>
                <c:pt idx="1">
                  <c:v>4.07</c:v>
                </c:pt>
                <c:pt idx="2">
                  <c:v>4.13</c:v>
                </c:pt>
                <c:pt idx="3">
                  <c:v>4.0999999999999996</c:v>
                </c:pt>
                <c:pt idx="4">
                  <c:v>4.16</c:v>
                </c:pt>
                <c:pt idx="5">
                  <c:v>4.04</c:v>
                </c:pt>
                <c:pt idx="6">
                  <c:v>4.2</c:v>
                </c:pt>
                <c:pt idx="7">
                  <c:v>4.2</c:v>
                </c:pt>
                <c:pt idx="8">
                  <c:v>4.13</c:v>
                </c:pt>
                <c:pt idx="9">
                  <c:v>4.2</c:v>
                </c:pt>
              </c:numCache>
            </c:numRef>
          </c:val>
        </c:ser>
        <c:ser>
          <c:idx val="3"/>
          <c:order val="3"/>
          <c:tx>
            <c:strRef>
              <c:f>Hoja2!$E$3</c:f>
              <c:strCache>
                <c:ptCount val="1"/>
                <c:pt idx="0">
                  <c:v>Conocen conceptos nuevos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Hoja2!$A$4:$A$13</c:f>
              <c:strCache>
                <c:ptCount val="10"/>
                <c:pt idx="0">
                  <c:v>4°AM                 BGC</c:v>
                </c:pt>
                <c:pt idx="1">
                  <c:v>4°B M                 BGC</c:v>
                </c:pt>
                <c:pt idx="2">
                  <c:v>4°C M                 BGC</c:v>
                </c:pt>
                <c:pt idx="3">
                  <c:v>4°AV                  BGC</c:v>
                </c:pt>
                <c:pt idx="4">
                  <c:v>4°BV                 BGC</c:v>
                </c:pt>
                <c:pt idx="5">
                  <c:v>4°C V                  BGC</c:v>
                </c:pt>
                <c:pt idx="6">
                  <c:v>4°AM BTE                 </c:v>
                </c:pt>
                <c:pt idx="7">
                  <c:v>4°B M                BTE</c:v>
                </c:pt>
                <c:pt idx="8">
                  <c:v>4°AV                 BGC</c:v>
                </c:pt>
                <c:pt idx="9">
                  <c:v>4°BV  BTE</c:v>
                </c:pt>
              </c:strCache>
            </c:strRef>
          </c:cat>
          <c:val>
            <c:numRef>
              <c:f>Hoja2!$E$4:$E$13</c:f>
              <c:numCache>
                <c:formatCode>General</c:formatCode>
                <c:ptCount val="10"/>
                <c:pt idx="0">
                  <c:v>4</c:v>
                </c:pt>
                <c:pt idx="1">
                  <c:v>3.88</c:v>
                </c:pt>
                <c:pt idx="2">
                  <c:v>4.0599999999999996</c:v>
                </c:pt>
                <c:pt idx="3">
                  <c:v>3.89</c:v>
                </c:pt>
                <c:pt idx="4">
                  <c:v>3.93</c:v>
                </c:pt>
                <c:pt idx="5">
                  <c:v>4.08</c:v>
                </c:pt>
                <c:pt idx="6">
                  <c:v>3.93</c:v>
                </c:pt>
                <c:pt idx="7">
                  <c:v>4.08</c:v>
                </c:pt>
                <c:pt idx="8">
                  <c:v>3.93</c:v>
                </c:pt>
                <c:pt idx="9">
                  <c:v>3.93</c:v>
                </c:pt>
              </c:numCache>
            </c:numRef>
          </c:val>
        </c:ser>
        <c:ser>
          <c:idx val="4"/>
          <c:order val="4"/>
          <c:tx>
            <c:strRef>
              <c:f>Hoja2!$F$3</c:f>
              <c:strCache>
                <c:ptCount val="1"/>
                <c:pt idx="0">
                  <c:v>Parafrasean información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Hoja2!$A$4:$A$13</c:f>
              <c:strCache>
                <c:ptCount val="10"/>
                <c:pt idx="0">
                  <c:v>4°AM                 BGC</c:v>
                </c:pt>
                <c:pt idx="1">
                  <c:v>4°B M                 BGC</c:v>
                </c:pt>
                <c:pt idx="2">
                  <c:v>4°C M                 BGC</c:v>
                </c:pt>
                <c:pt idx="3">
                  <c:v>4°AV                  BGC</c:v>
                </c:pt>
                <c:pt idx="4">
                  <c:v>4°BV                 BGC</c:v>
                </c:pt>
                <c:pt idx="5">
                  <c:v>4°C V                  BGC</c:v>
                </c:pt>
                <c:pt idx="6">
                  <c:v>4°AM BTE                 </c:v>
                </c:pt>
                <c:pt idx="7">
                  <c:v>4°B M                BTE</c:v>
                </c:pt>
                <c:pt idx="8">
                  <c:v>4°AV                 BGC</c:v>
                </c:pt>
                <c:pt idx="9">
                  <c:v>4°BV  BTE</c:v>
                </c:pt>
              </c:strCache>
            </c:strRef>
          </c:cat>
          <c:val>
            <c:numRef>
              <c:f>Hoja2!$F$4:$F$13</c:f>
              <c:numCache>
                <c:formatCode>General</c:formatCode>
                <c:ptCount val="10"/>
                <c:pt idx="0">
                  <c:v>4.04</c:v>
                </c:pt>
                <c:pt idx="1">
                  <c:v>4.2</c:v>
                </c:pt>
                <c:pt idx="2">
                  <c:v>4.0599999999999996</c:v>
                </c:pt>
                <c:pt idx="3">
                  <c:v>4.03</c:v>
                </c:pt>
                <c:pt idx="4">
                  <c:v>4.0999999999999996</c:v>
                </c:pt>
                <c:pt idx="5">
                  <c:v>3.88</c:v>
                </c:pt>
                <c:pt idx="6">
                  <c:v>4.13</c:v>
                </c:pt>
                <c:pt idx="7">
                  <c:v>4.2300000000000004</c:v>
                </c:pt>
                <c:pt idx="8">
                  <c:v>4.0599999999999996</c:v>
                </c:pt>
                <c:pt idx="9">
                  <c:v>4.2</c:v>
                </c:pt>
              </c:numCache>
            </c:numRef>
          </c:val>
        </c:ser>
        <c:ser>
          <c:idx val="5"/>
          <c:order val="5"/>
          <c:tx>
            <c:strRef>
              <c:f>Hoja2!$G$3</c:f>
              <c:strCache>
                <c:ptCount val="1"/>
                <c:pt idx="0">
                  <c:v>Interpretan el contenido de textos en relación al momento en el que se escribió y en el que se lee.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Hoja2!$A$4:$A$13</c:f>
              <c:strCache>
                <c:ptCount val="10"/>
                <c:pt idx="0">
                  <c:v>4°AM                 BGC</c:v>
                </c:pt>
                <c:pt idx="1">
                  <c:v>4°B M                 BGC</c:v>
                </c:pt>
                <c:pt idx="2">
                  <c:v>4°C M                 BGC</c:v>
                </c:pt>
                <c:pt idx="3">
                  <c:v>4°AV                  BGC</c:v>
                </c:pt>
                <c:pt idx="4">
                  <c:v>4°BV                 BGC</c:v>
                </c:pt>
                <c:pt idx="5">
                  <c:v>4°C V                  BGC</c:v>
                </c:pt>
                <c:pt idx="6">
                  <c:v>4°AM BTE                 </c:v>
                </c:pt>
                <c:pt idx="7">
                  <c:v>4°B M                BTE</c:v>
                </c:pt>
                <c:pt idx="8">
                  <c:v>4°AV                 BGC</c:v>
                </c:pt>
                <c:pt idx="9">
                  <c:v>4°BV  BTE</c:v>
                </c:pt>
              </c:strCache>
            </c:strRef>
          </c:cat>
          <c:val>
            <c:numRef>
              <c:f>Hoja2!$G$4:$G$13</c:f>
              <c:numCache>
                <c:formatCode>General</c:formatCode>
                <c:ptCount val="10"/>
                <c:pt idx="0">
                  <c:v>4.2</c:v>
                </c:pt>
                <c:pt idx="1">
                  <c:v>4.26</c:v>
                </c:pt>
                <c:pt idx="2">
                  <c:v>4.3</c:v>
                </c:pt>
                <c:pt idx="3">
                  <c:v>4</c:v>
                </c:pt>
                <c:pt idx="4">
                  <c:v>4.03</c:v>
                </c:pt>
                <c:pt idx="5">
                  <c:v>4</c:v>
                </c:pt>
                <c:pt idx="6">
                  <c:v>4.03</c:v>
                </c:pt>
                <c:pt idx="7">
                  <c:v>4.08</c:v>
                </c:pt>
                <c:pt idx="8">
                  <c:v>4.03</c:v>
                </c:pt>
                <c:pt idx="9">
                  <c:v>4.0599999999999996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2996464"/>
        <c:axId val="1903002448"/>
      </c:barChart>
      <c:catAx>
        <c:axId val="190299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03002448"/>
        <c:crosses val="autoZero"/>
        <c:auto val="1"/>
        <c:lblAlgn val="ctr"/>
        <c:lblOffset val="100"/>
        <c:noMultiLvlLbl val="0"/>
      </c:catAx>
      <c:valAx>
        <c:axId val="190300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0299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866897684345665E-2"/>
          <c:y val="0.45399955466395497"/>
          <c:w val="0.6847364966611027"/>
          <c:h val="0.174934718575648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74A4A-D37E-4B5D-A7FB-30B06E92DE95}" type="datetimeFigureOut">
              <a:rPr lang="es-MX" smtClean="0"/>
              <a:t>11/11/2020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4BFD0-B72D-496B-AFEC-1ADB2C184E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249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4BFD0-B72D-496B-AFEC-1ADB2C184E89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2099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11/11/2020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369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11/11/2020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184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11/11/2020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414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11/11/2020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058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11/11/2020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78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11/11/2020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744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11/11/2020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645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11/11/2020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988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11/11/2020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208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11/11/2020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359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D517-E281-4D9F-B7A3-EC8A55949996}" type="datetimeFigureOut">
              <a:rPr lang="es-MX" smtClean="0"/>
              <a:t>11/11/2020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913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D517-E281-4D9F-B7A3-EC8A55949996}" type="datetimeFigureOut">
              <a:rPr lang="es-MX" smtClean="0"/>
              <a:t>11/11/2020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71BAF-5FBC-47A2-A76F-B276B9076A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105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iticalthinking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143.137.111.128/escuelas_participantes_2020/find_zona.php" TargetMode="External"/><Relationship Id="rId5" Type="http://schemas.openxmlformats.org/officeDocument/2006/relationships/hyperlink" Target="http://planea.sep.gob.mx/ms/" TargetMode="External"/><Relationship Id="rId4" Type="http://schemas.openxmlformats.org/officeDocument/2006/relationships/hyperlink" Target="http://www.cenda.c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72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6080" y="987574"/>
            <a:ext cx="77783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</a:p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Se les dio a leer cinco tipos de textos en digital seleccionados previamente, los alumnos entregaron un reporte de lectura en el que se les pedía que a partir del contenido: estructuraran algún problema de investigación, clasificaran información de diferentes fuentes, identificaran los conceptos que eran nuevos para ellos, parafrasearan la información y que interpretan el contenido de textos en relación al momento en el que se escribió y en el que se lee.</a:t>
            </a:r>
          </a:p>
        </p:txBody>
      </p:sp>
    </p:spTree>
    <p:extLst>
      <p:ext uri="{BB962C8B-B14F-4D97-AF65-F5344CB8AC3E}">
        <p14:creationId xmlns:p14="http://schemas.microsoft.com/office/powerpoint/2010/main" val="1630119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95536" y="987574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</a:p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Participaron diez grupos de la EREMSO, sede Ocotlán, seis de Bachillerato General por Competencias y cuatro de Bachillerato Tecnólogo en Enfermería con un total de 284 alumnos. </a:t>
            </a:r>
          </a:p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De los 284 alumnos participantes 195  correspondiente al 68% son de comunidades rurales que tenían dificultad para comprar libros y dificultad para tener el servicio de internet. Los otros 89 alumnos correspondiente al 31.33% son de la ciudad de Ocotlán pero no todos con servicio de internet en casa.</a:t>
            </a:r>
          </a:p>
        </p:txBody>
      </p:sp>
    </p:spTree>
    <p:extLst>
      <p:ext uri="{BB962C8B-B14F-4D97-AF65-F5344CB8AC3E}">
        <p14:creationId xmlns:p14="http://schemas.microsoft.com/office/powerpoint/2010/main" val="1936074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6080" y="987574"/>
            <a:ext cx="7778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Los grupos de 4°C M BGC y 4°BV BTE obtuvieron primer lugar con 4.13 en los cinco indicadores evaluados. </a:t>
            </a: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Los grupos de 4°AM BGC con 84%, 4°BM BGC con 85.2% y 4°CM BGC con 86% mostraron mejor interpretación de contenido de textos en relación al momento en el que se escribió y en el que se lee.</a:t>
            </a:r>
          </a:p>
          <a:p>
            <a:pPr algn="just"/>
            <a:endParaRPr lang="es-MX" sz="1200" dirty="0" smtClean="0"/>
          </a:p>
          <a:p>
            <a:pPr algn="just"/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50903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987574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Respecto al orden de los indicadores se aprecia que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Pueden estructurar problemas de investigación en un 84.6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lvl="0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Clasifican información de diferentes fuentes en un 84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lvl="0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Conocen conceptos nuevos  en un 79.4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lvl="0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Parafrasean información en un 81.8%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  <a:p>
            <a:pPr lvl="0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Interpretan el contenido de textos en relación al momento en el que se escribió y en el que se lee en 81.8 %</a:t>
            </a:r>
          </a:p>
          <a:p>
            <a:pPr lvl="0"/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560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987574"/>
            <a:ext cx="85689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200" dirty="0" smtClean="0"/>
          </a:p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 lectura digital es accesible desde cualquier computadora, ordenador, tableta o dispositivos móviles.</a:t>
            </a:r>
          </a:p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Aunque los alumnos no contaban con servicio de internet, en los laboratorios de cómputo de la escuela descargaban las lecturas, las guardaban en USB o en sus dispositivos para luego realizar las lecturas en sus ratos libres.</a:t>
            </a:r>
          </a:p>
          <a:p>
            <a:pPr algn="just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060824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6080" y="987574"/>
            <a:ext cx="77783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Los docentes podemos organizar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espacios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digitales para promover la lectura fuera del horario de clase y para que los alumnos mediante la lectura generen ideas internas y externas que favorezcan el pensamiento crítico de los alumnos en tiempos extras.</a:t>
            </a:r>
          </a:p>
          <a:p>
            <a:pPr algn="just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 lectura digital favorece la comunicación oral y escrita,  la expresión sin nerviosismo, interactúan sin violencia, las relaciones son de trato cordial, escuchan y disciernen las opiniones de otros, eleva la calidad del ser humano, etcétera.</a:t>
            </a:r>
          </a:p>
        </p:txBody>
      </p:sp>
    </p:spTree>
    <p:extLst>
      <p:ext uri="{BB962C8B-B14F-4D97-AF65-F5344CB8AC3E}">
        <p14:creationId xmlns:p14="http://schemas.microsoft.com/office/powerpoint/2010/main" val="1658857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6080" y="987574"/>
            <a:ext cx="77783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200" dirty="0" smtClean="0"/>
          </a:p>
          <a:p>
            <a:pPr algn="just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lectura digital además permitió la concentración de los alumnos, la comprensión y el incremento de su vocabulario.</a:t>
            </a:r>
          </a:p>
          <a:p>
            <a:pPr algn="just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Los alumnos desarrollaron habilidad para citar y registrar la bibliografía consultada con estilo APA.</a:t>
            </a:r>
          </a:p>
          <a:p>
            <a:pPr algn="just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Los alumnos expresaron la facilidad de buscar el significado de las palabras que no conocen, o el uso de sinónimos y antónimos al usar la computadora o dispositivos móviles para hacer sus reportes por escrito.</a:t>
            </a:r>
          </a:p>
          <a:p>
            <a:pPr algn="just"/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2739520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7584" y="771550"/>
            <a:ext cx="77783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posesión de libros en físico ya no será un obstáculo para la realización de tareas porque hoy gracias a los ecosistemas digitales se puede solventar.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Ahora no importa que nuestros alumnos sean de comunidades rurales o procedan de escuelas sin biblioteca, bastará que los jóvenes tengan voluntad de estudiar y el acceso a los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libros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digitales será su herramienta escolar para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mejorar su rendimiento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académico y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ser exitoso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Finalmente se afirma que la lectura digital sí favorece el desarrollo de habilidades del pensamiento crítico.</a:t>
            </a:r>
          </a:p>
          <a:p>
            <a:pPr algn="just"/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4092975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6080" y="987574"/>
            <a:ext cx="7778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200" dirty="0" smtClean="0"/>
          </a:p>
          <a:p>
            <a:pPr algn="just"/>
            <a:endParaRPr lang="es-MX" sz="1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6229054" y="3981713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/>
              <a:t>(imagen)</a:t>
            </a:r>
          </a:p>
        </p:txBody>
      </p:sp>
      <p:graphicFrame>
        <p:nvGraphicFramePr>
          <p:cNvPr id="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138232"/>
              </p:ext>
            </p:extLst>
          </p:nvPr>
        </p:nvGraphicFramePr>
        <p:xfrm>
          <a:off x="1711093" y="759853"/>
          <a:ext cx="10406130" cy="5743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8585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6080" y="987574"/>
            <a:ext cx="777836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/>
              <a:t>Referencias bibliográficas</a:t>
            </a:r>
          </a:p>
          <a:p>
            <a:endParaRPr lang="es-MX" sz="1200" b="1" dirty="0"/>
          </a:p>
          <a:p>
            <a:r>
              <a:rPr lang="es-MX" sz="1200" dirty="0" err="1"/>
              <a:t>Aparice</a:t>
            </a:r>
            <a:r>
              <a:rPr lang="es-MX" sz="1200" dirty="0"/>
              <a:t> R. (2008). Lectura de imágenes en la era digital, Ediciones de la Torre, Madrid.</a:t>
            </a:r>
          </a:p>
          <a:p>
            <a:r>
              <a:rPr lang="es-MX" sz="1200" dirty="0"/>
              <a:t>Brown S. (2014). Evaluación de habilidades y competencias, Ed. Narcea, España.</a:t>
            </a:r>
          </a:p>
          <a:p>
            <a:r>
              <a:rPr lang="es-MX" sz="1200" dirty="0" err="1"/>
              <a:t>Casamayor</a:t>
            </a:r>
            <a:r>
              <a:rPr lang="es-MX" sz="1200" dirty="0"/>
              <a:t> G. (2019). Ecosistemas de aprendizaje, Ed. UOC. Barcelona, España.</a:t>
            </a:r>
          </a:p>
          <a:p>
            <a:r>
              <a:rPr lang="es-MX" sz="1200" dirty="0"/>
              <a:t>Herrero J. (2016).  Elementos del pensamiento crítico, Ediciones Jurídicas y Sociales, Madrid.</a:t>
            </a:r>
          </a:p>
          <a:p>
            <a:r>
              <a:rPr lang="es-MX" sz="1200" dirty="0"/>
              <a:t>Revista Latinoamericana de Estudios Educativos (Colombia), Vol. 9, Núm. 2, Dic. 2013. Artículo de Vélez Gutiérrez Carlos Fernando  “Un reflexión interdisciplinar sobre el pensamiento crítico.</a:t>
            </a:r>
          </a:p>
          <a:p>
            <a:r>
              <a:rPr lang="es-MX" sz="1200" dirty="0"/>
              <a:t>Richard P. (2004). </a:t>
            </a:r>
            <a:r>
              <a:rPr lang="es-MX" sz="1200" dirty="0" err="1"/>
              <a:t>Miniguía</a:t>
            </a:r>
            <a:r>
              <a:rPr lang="es-MX" sz="1200" dirty="0"/>
              <a:t> sobre cómo mejorar el aprendizaje, Fundación para el Pensamiento Crítico. </a:t>
            </a:r>
            <a:r>
              <a:rPr lang="es-MX" sz="1200" u="sng" dirty="0">
                <a:hlinkClick r:id="rId3"/>
              </a:rPr>
              <a:t>www.criticalthinking.org</a:t>
            </a:r>
            <a:endParaRPr lang="es-MX" sz="1200" dirty="0"/>
          </a:p>
          <a:p>
            <a:r>
              <a:rPr lang="es-MX" sz="1200" u="sng" dirty="0" err="1"/>
              <a:t>Santiesteban</a:t>
            </a:r>
            <a:r>
              <a:rPr lang="es-MX" sz="1200" u="sng" dirty="0"/>
              <a:t> E. (2010). Didáctica de la lectura </a:t>
            </a:r>
            <a:endParaRPr lang="es-MX" sz="1200" dirty="0"/>
          </a:p>
          <a:p>
            <a:r>
              <a:rPr lang="es-MX" sz="1200" u="sng" dirty="0">
                <a:hlinkClick r:id="rId4"/>
              </a:rPr>
              <a:t>http://www.cenda.cu</a:t>
            </a:r>
            <a:r>
              <a:rPr lang="es-MX" sz="1200" u="sng" dirty="0"/>
              <a:t>.   Registro 738-2010</a:t>
            </a:r>
            <a:endParaRPr lang="es-MX" sz="1200" dirty="0"/>
          </a:p>
          <a:p>
            <a:r>
              <a:rPr lang="es-MX" sz="1200" dirty="0"/>
              <a:t>Saiz C. (2018). Pensamiento crítico y cambio, Ed. Pirámide,</a:t>
            </a:r>
          </a:p>
          <a:p>
            <a:r>
              <a:rPr lang="es-MX" sz="1200" u="sng" dirty="0">
                <a:hlinkClick r:id="rId5"/>
              </a:rPr>
              <a:t>http://planea.sep.gob.mx/ms/</a:t>
            </a:r>
            <a:endParaRPr lang="es-MX" sz="1200" dirty="0"/>
          </a:p>
          <a:p>
            <a:r>
              <a:rPr lang="es-MX" sz="1200" u="sng" dirty="0">
                <a:hlinkClick r:id="rId6"/>
              </a:rPr>
              <a:t>http://143.137.111.128/escuelas_participantes_2020/find_zona.php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98100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15616" y="1923678"/>
            <a:ext cx="802838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 lectura en la era digital a favor del pensamiento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crítico</a:t>
            </a:r>
          </a:p>
          <a:p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Autores</a:t>
            </a:r>
            <a:endParaRPr lang="es-MX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Dra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. María de los Angeles Gómez </a:t>
            </a:r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Sahagún</a:t>
            </a:r>
          </a:p>
          <a:p>
            <a:pPr algn="ctr"/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Dra. Marina Gómez </a:t>
            </a:r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Sahagún          </a:t>
            </a:r>
          </a:p>
          <a:p>
            <a:pPr algn="ctr"/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. Salvador Salazar </a:t>
            </a:r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Gómez</a:t>
            </a:r>
            <a:endParaRPr lang="es-MX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400" dirty="0" smtClean="0"/>
          </a:p>
          <a:p>
            <a:endParaRPr lang="es-MX" sz="2400" dirty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00812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6080" y="987574"/>
            <a:ext cx="77783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200" dirty="0" smtClean="0"/>
          </a:p>
          <a:p>
            <a:pPr algn="ctr"/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1409421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959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419872" y="2211710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Mesa de trabajo</a:t>
            </a:r>
          </a:p>
          <a:p>
            <a:pPr algn="ctr"/>
            <a:r>
              <a:rPr lang="es-MX" sz="3200" dirty="0" smtClean="0"/>
              <a:t>Prácticas creativas 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196314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19672" y="10829"/>
            <a:ext cx="576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lectura en la era digital </a:t>
            </a:r>
            <a:endParaRPr lang="es-MX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favor del pensamiento crítico</a:t>
            </a:r>
          </a:p>
          <a:p>
            <a:endParaRPr lang="es-MX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539552" y="987574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Para desarrollar en los alumnos el pensamiento crítico; ahora se tiene a favor que el mundo del aprendizaje evoluciona a la velocidad de la tecnología y la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innovación.</a:t>
            </a:r>
          </a:p>
          <a:p>
            <a:pPr algn="just"/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Los espacios físicos de las escuelas pasan a ecosistemas digitales de aprendizaje que  nuestros alumnos pueden utilizar para aprender donde quieran, como quieran y cuando lo necesiten.</a:t>
            </a:r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098293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6080" y="987574"/>
            <a:ext cx="7850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200" dirty="0" smtClean="0"/>
          </a:p>
          <a:p>
            <a:pPr algn="just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El pensamiento crítico como el modo de pensar sobre cualquier tema o problema en el que el alumno  mejora la calidad de su pensamiento al apoderarse de las estructuras inherentes al acto de pensar y al someterlas a estándares intelectuales como la prueba PLANEA.</a:t>
            </a:r>
          </a:p>
          <a:p>
            <a:pPr algn="just"/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105202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6080" y="987574"/>
            <a:ext cx="77783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El propósito de las actividades fue desarrollar mediante la lectura digital o en físico la comprensión, los modos comunicativos, formas de cuestionar, identificar datos relevantes, argumentos de valor, plantearse problemas, tomar distintas posiciones y de analizar críticamente la información mediante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lecturas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digitales, reto que nos planteamos algunos maestros y alumnos de la Escuela Regional de Educación Media Superior de Ocotlán.</a:t>
            </a:r>
          </a:p>
        </p:txBody>
      </p:sp>
    </p:spTree>
    <p:extLst>
      <p:ext uri="{BB962C8B-B14F-4D97-AF65-F5344CB8AC3E}">
        <p14:creationId xmlns:p14="http://schemas.microsoft.com/office/powerpoint/2010/main" val="1901157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11560" y="771550"/>
            <a:ext cx="79943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-La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presente experiencia se realizó durante el  2019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con los grupos 4° y 5° A, B,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 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matutinos de BGC; 4° A, B matutinos y vespertinos de BTE.  </a:t>
            </a:r>
          </a:p>
          <a:p>
            <a:pPr algn="just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utilizaron  lecturas como:</a:t>
            </a:r>
          </a:p>
          <a:p>
            <a:pPr algn="just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-Las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aportaciones al campo de la medicina de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Semmelweis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sobre La Fiebre Puerperal.</a:t>
            </a:r>
          </a:p>
          <a:p>
            <a:pPr algn="just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-Los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vertebrados.</a:t>
            </a:r>
          </a:p>
          <a:p>
            <a:pPr algn="just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-El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Coronel no tiene quien le escriba de Gabriel García Márquez </a:t>
            </a:r>
          </a:p>
          <a:p>
            <a:pPr algn="just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-La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búsqueda de Alfonso Lara Castilla,</a:t>
            </a:r>
          </a:p>
          <a:p>
            <a:pPr algn="just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-La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apología socrática de Platón, </a:t>
            </a:r>
          </a:p>
          <a:p>
            <a:pPr algn="just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-Con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los ojos abiertos de Francisco Hinojosa, etcétera.</a:t>
            </a:r>
          </a:p>
        </p:txBody>
      </p:sp>
    </p:spTree>
    <p:extLst>
      <p:ext uri="{BB962C8B-B14F-4D97-AF65-F5344CB8AC3E}">
        <p14:creationId xmlns:p14="http://schemas.microsoft.com/office/powerpoint/2010/main" val="2241230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7544" y="863590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Casamayor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G. (2019). Considera que este modo de aprender, denominado informal ha sido definido por la  UNESCO como “formas de aprendizaje intencionadas o deliberadas no institucionalizadas”. Momento aprovechado para potencializar la lectura en nuestros alumnos sin importar de la comunidad rural o urbana de la que procedan, porque ahora todos tendrán acceso a la lectura digital, mediante la computadora o dispositivos móviles, ya sean propios o facilitados por la institución.</a:t>
            </a:r>
          </a:p>
        </p:txBody>
      </p:sp>
    </p:spTree>
    <p:extLst>
      <p:ext uri="{BB962C8B-B14F-4D97-AF65-F5344CB8AC3E}">
        <p14:creationId xmlns:p14="http://schemas.microsoft.com/office/powerpoint/2010/main" val="243056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6080" y="987574"/>
            <a:ext cx="7778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Santiesteban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. (2010:12). Leer es un medio efectivo para lograr el desarrollo intelectual, social, espiritual y moral de los alumnos, reviste una alta significación y constituye un elemento esencial en la formación integral de las nuevas generaciones.</a:t>
            </a:r>
          </a:p>
        </p:txBody>
      </p:sp>
    </p:spTree>
    <p:extLst>
      <p:ext uri="{BB962C8B-B14F-4D97-AF65-F5344CB8AC3E}">
        <p14:creationId xmlns:p14="http://schemas.microsoft.com/office/powerpoint/2010/main" val="21114773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1222</Words>
  <Application>Microsoft Office PowerPoint</Application>
  <PresentationFormat>Presentación en pantalla (16:9)</PresentationFormat>
  <Paragraphs>88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angeles gomez</cp:lastModifiedBy>
  <cp:revision>22</cp:revision>
  <dcterms:created xsi:type="dcterms:W3CDTF">2020-11-05T00:40:14Z</dcterms:created>
  <dcterms:modified xsi:type="dcterms:W3CDTF">2020-11-12T00:52:52Z</dcterms:modified>
</cp:coreProperties>
</file>