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7" r:id="rId8"/>
    <p:sldId id="269" r:id="rId9"/>
    <p:sldId id="268" r:id="rId10"/>
    <p:sldId id="270" r:id="rId11"/>
    <p:sldId id="261" r:id="rId12"/>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91" d="100"/>
          <a:sy n="91" d="100"/>
        </p:scale>
        <p:origin x="368"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18036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7418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0414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8805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207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51744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61645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32298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420208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286359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488D517-E281-4D9F-B7A3-EC8A55949996}" type="datetimeFigureOut">
              <a:rPr lang="es-MX" smtClean="0"/>
              <a:t>14/11/2020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D171BAF-5FBC-47A2-A76F-B276B9076A21}" type="slidenum">
              <a:rPr lang="es-MX" smtClean="0"/>
              <a:t>‹Nº›</a:t>
            </a:fld>
            <a:endParaRPr lang="es-MX"/>
          </a:p>
        </p:txBody>
      </p:sp>
    </p:spTree>
    <p:extLst>
      <p:ext uri="{BB962C8B-B14F-4D97-AF65-F5344CB8AC3E}">
        <p14:creationId xmlns:p14="http://schemas.microsoft.com/office/powerpoint/2010/main" val="9391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88D517-E281-4D9F-B7A3-EC8A55949996}" type="datetimeFigureOut">
              <a:rPr lang="es-MX" smtClean="0"/>
              <a:t>14/11/2020</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171BAF-5FBC-47A2-A76F-B276B9076A21}" type="slidenum">
              <a:rPr lang="es-MX" smtClean="0"/>
              <a:t>‹Nº›</a:t>
            </a:fld>
            <a:endParaRPr lang="es-MX"/>
          </a:p>
        </p:txBody>
      </p:sp>
    </p:spTree>
    <p:extLst>
      <p:ext uri="{BB962C8B-B14F-4D97-AF65-F5344CB8AC3E}">
        <p14:creationId xmlns:p14="http://schemas.microsoft.com/office/powerpoint/2010/main" val="116105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7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55576" y="1039256"/>
            <a:ext cx="3384376" cy="3847207"/>
          </a:xfrm>
          <a:prstGeom prst="rect">
            <a:avLst/>
          </a:prstGeom>
          <a:noFill/>
        </p:spPr>
        <p:txBody>
          <a:bodyPr wrap="square" rtlCol="0">
            <a:spAutoFit/>
          </a:bodyPr>
          <a:lstStyle/>
          <a:p>
            <a:pPr marL="285750" lvl="0" indent="-285750" algn="just" hangingPunct="0">
              <a:lnSpc>
                <a:spcPct val="150000"/>
              </a:lnSpc>
              <a:buFont typeface="Wingdings" panose="05000000000000000000" pitchFamily="2" charset="2"/>
              <a:buChar char="ü"/>
              <a:defRPr sz="1800" b="0" i="0" u="none" strike="noStrike" kern="0" cap="none" spc="0" baseline="0">
                <a:solidFill>
                  <a:srgbClr val="000000"/>
                </a:solidFill>
                <a:uFillTx/>
              </a:defRPr>
            </a:pPr>
            <a:r>
              <a:rPr lang="es-MX" sz="1600" kern="0" dirty="0" smtClean="0">
                <a:solidFill>
                  <a:srgbClr val="2A6099"/>
                </a:solidFill>
                <a:highlight>
                  <a:scrgbClr r="0" g="0" b="0">
                    <a:alpha val="0"/>
                  </a:scrgbClr>
                </a:highlight>
                <a:ea typeface="Segoe UI" pitchFamily="2"/>
                <a:cs typeface="Tahoma" pitchFamily="2"/>
              </a:rPr>
              <a:t>Gestión productiva de grandes volúmenes de datos</a:t>
            </a:r>
          </a:p>
          <a:p>
            <a:pPr marL="285750" lvl="0" indent="-285750" algn="just" hangingPunct="0">
              <a:lnSpc>
                <a:spcPct val="150000"/>
              </a:lnSpc>
              <a:buFont typeface="Wingdings" panose="05000000000000000000" pitchFamily="2" charset="2"/>
              <a:buChar char="ü"/>
              <a:defRPr sz="1800" b="0" i="0" u="none" strike="noStrike" kern="0" cap="none" spc="0" baseline="0">
                <a:solidFill>
                  <a:srgbClr val="000000"/>
                </a:solidFill>
                <a:uFillTx/>
              </a:defRPr>
            </a:pPr>
            <a:r>
              <a:rPr lang="es-MX" sz="1600" kern="0" dirty="0" smtClean="0">
                <a:solidFill>
                  <a:srgbClr val="2A6099"/>
                </a:solidFill>
                <a:highlight>
                  <a:scrgbClr r="0" g="0" b="0">
                    <a:alpha val="0"/>
                  </a:scrgbClr>
                </a:highlight>
                <a:ea typeface="Segoe UI" pitchFamily="2"/>
                <a:cs typeface="Tahoma" pitchFamily="2"/>
              </a:rPr>
              <a:t>Datos que generan productos</a:t>
            </a:r>
          </a:p>
          <a:p>
            <a:pPr marL="285750" lvl="0" indent="-285750" algn="just" hangingPunct="0">
              <a:lnSpc>
                <a:spcPct val="150000"/>
              </a:lnSpc>
              <a:buFont typeface="Wingdings" panose="05000000000000000000" pitchFamily="2" charset="2"/>
              <a:buChar char="ü"/>
              <a:defRPr sz="1800" b="0" i="0" u="none" strike="noStrike" kern="0" cap="none" spc="0" baseline="0">
                <a:solidFill>
                  <a:srgbClr val="000000"/>
                </a:solidFill>
                <a:uFillTx/>
              </a:defRPr>
            </a:pPr>
            <a:r>
              <a:rPr lang="es-MX" sz="1600" kern="0" dirty="0" smtClean="0">
                <a:solidFill>
                  <a:srgbClr val="2A6099"/>
                </a:solidFill>
                <a:highlight>
                  <a:scrgbClr r="0" g="0" b="0">
                    <a:alpha val="0"/>
                  </a:scrgbClr>
                </a:highlight>
                <a:ea typeface="Segoe UI" pitchFamily="2"/>
                <a:cs typeface="Tahoma" pitchFamily="2"/>
              </a:rPr>
              <a:t>Datos que agregan valor al crear conocimiento listo para la acción</a:t>
            </a:r>
          </a:p>
          <a:p>
            <a:pPr marL="285750" lvl="0" indent="-285750" algn="just" hangingPunct="0">
              <a:lnSpc>
                <a:spcPct val="150000"/>
              </a:lnSpc>
              <a:buFont typeface="Wingdings" panose="05000000000000000000" pitchFamily="2" charset="2"/>
              <a:buChar char="ü"/>
              <a:defRPr sz="1800" b="0" i="0" u="none" strike="noStrike" kern="0" cap="none" spc="0" baseline="0">
                <a:solidFill>
                  <a:srgbClr val="000000"/>
                </a:solidFill>
                <a:uFillTx/>
              </a:defRPr>
            </a:pPr>
            <a:r>
              <a:rPr lang="es-MX" sz="1600" kern="0" dirty="0">
                <a:solidFill>
                  <a:srgbClr val="2A6099"/>
                </a:solidFill>
                <a:highlight>
                  <a:scrgbClr r="0" g="0" b="0">
                    <a:alpha val="0"/>
                  </a:scrgbClr>
                </a:highlight>
                <a:ea typeface="Segoe UI" pitchFamily="2"/>
                <a:cs typeface="Tahoma" pitchFamily="2"/>
              </a:rPr>
              <a:t>N</a:t>
            </a:r>
            <a:r>
              <a:rPr lang="es-MX" sz="1600" kern="0" dirty="0" smtClean="0">
                <a:solidFill>
                  <a:srgbClr val="2A6099"/>
                </a:solidFill>
                <a:highlight>
                  <a:scrgbClr r="0" g="0" b="0">
                    <a:alpha val="0"/>
                  </a:scrgbClr>
                </a:highlight>
                <a:ea typeface="Segoe UI" pitchFamily="2"/>
                <a:cs typeface="Tahoma" pitchFamily="2"/>
              </a:rPr>
              <a:t>uevo conocimiento y metodologías</a:t>
            </a:r>
          </a:p>
          <a:p>
            <a:pPr marL="285750" lvl="0" indent="-285750" algn="just" hangingPunct="0">
              <a:lnSpc>
                <a:spcPct val="150000"/>
              </a:lnSpc>
              <a:buFont typeface="Wingdings" panose="05000000000000000000" pitchFamily="2" charset="2"/>
              <a:buChar char="ü"/>
              <a:defRPr sz="1800" b="0" i="0" u="none" strike="noStrike" kern="0" cap="none" spc="0" baseline="0">
                <a:solidFill>
                  <a:srgbClr val="000000"/>
                </a:solidFill>
                <a:uFillTx/>
              </a:defRPr>
            </a:pPr>
            <a:r>
              <a:rPr lang="es-MX" sz="1600" kern="0" dirty="0" smtClean="0">
                <a:solidFill>
                  <a:srgbClr val="2A6099"/>
                </a:solidFill>
                <a:highlight>
                  <a:scrgbClr r="0" g="0" b="0">
                    <a:alpha val="0"/>
                  </a:scrgbClr>
                </a:highlight>
                <a:ea typeface="Segoe UI" pitchFamily="2"/>
                <a:cs typeface="Tahoma" pitchFamily="2"/>
              </a:rPr>
              <a:t>Aplicaciones similares en situaciones de contingencia</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600" kern="0" dirty="0" smtClean="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200" kern="0" dirty="0" smtClean="0">
              <a:solidFill>
                <a:srgbClr val="2A6099"/>
              </a:solidFill>
              <a:highlight>
                <a:scrgbClr r="0" g="0" b="0">
                  <a:alpha val="0"/>
                </a:scrgbClr>
              </a:highlight>
              <a:ea typeface="Segoe UI" pitchFamily="2"/>
              <a:cs typeface="Tahoma" pitchFamily="2"/>
            </a:endParaRP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5929717" y="4005269"/>
            <a:ext cx="1292085" cy="276999"/>
          </a:xfrm>
          <a:prstGeom prst="rect">
            <a:avLst/>
          </a:prstGeom>
          <a:noFill/>
        </p:spPr>
        <p:txBody>
          <a:bodyPr wrap="none" rtlCol="0">
            <a:spAutoFit/>
          </a:bodyPr>
          <a:lstStyle/>
          <a:p>
            <a:r>
              <a:rPr lang="es-MX" sz="1200" dirty="0" smtClean="0">
                <a:solidFill>
                  <a:schemeClr val="tx2"/>
                </a:solidFill>
              </a:rPr>
              <a:t>Valor de los datos</a:t>
            </a:r>
            <a:endParaRPr lang="es-MX" sz="1200" dirty="0">
              <a:solidFill>
                <a:schemeClr val="tx2"/>
              </a:solidFill>
            </a:endParaRPr>
          </a:p>
        </p:txBody>
      </p:sp>
      <p:sp>
        <p:nvSpPr>
          <p:cNvPr id="10" name="1 CuadroTexto"/>
          <p:cNvSpPr txBox="1"/>
          <p:nvPr/>
        </p:nvSpPr>
        <p:spPr>
          <a:xfrm>
            <a:off x="788673" y="554910"/>
            <a:ext cx="5472608" cy="461665"/>
          </a:xfrm>
          <a:prstGeom prst="rect">
            <a:avLst/>
          </a:prstGeom>
          <a:noFill/>
        </p:spPr>
        <p:txBody>
          <a:bodyPr wrap="square" rtlCol="0">
            <a:spAutoFit/>
          </a:bodyPr>
          <a:lstStyle/>
          <a:p>
            <a:r>
              <a:rPr lang="es-MX" sz="2400" dirty="0"/>
              <a:t>C</a:t>
            </a:r>
            <a:r>
              <a:rPr lang="es-MX" sz="2400" dirty="0" smtClean="0"/>
              <a:t>onclusiones</a:t>
            </a:r>
            <a:endParaRPr lang="es-MX" sz="2400" dirty="0"/>
          </a:p>
        </p:txBody>
      </p:sp>
      <p:pic>
        <p:nvPicPr>
          <p:cNvPr id="2" name="Imagen 1"/>
          <p:cNvPicPr>
            <a:picLocks noChangeAspect="1"/>
          </p:cNvPicPr>
          <p:nvPr/>
        </p:nvPicPr>
        <p:blipFill>
          <a:blip r:embed="rId3"/>
          <a:stretch>
            <a:fillRect/>
          </a:stretch>
        </p:blipFill>
        <p:spPr>
          <a:xfrm>
            <a:off x="4994881" y="1263449"/>
            <a:ext cx="3114675" cy="1466850"/>
          </a:xfrm>
          <a:prstGeom prst="rect">
            <a:avLst/>
          </a:prstGeom>
        </p:spPr>
      </p:pic>
      <p:pic>
        <p:nvPicPr>
          <p:cNvPr id="6" name="Imagen 5"/>
          <p:cNvPicPr>
            <a:picLocks noChangeAspect="1"/>
          </p:cNvPicPr>
          <p:nvPr/>
        </p:nvPicPr>
        <p:blipFill>
          <a:blip r:embed="rId4"/>
          <a:stretch>
            <a:fillRect/>
          </a:stretch>
        </p:blipFill>
        <p:spPr>
          <a:xfrm>
            <a:off x="4994881" y="2808605"/>
            <a:ext cx="1109206" cy="1109206"/>
          </a:xfrm>
          <a:prstGeom prst="rect">
            <a:avLst/>
          </a:prstGeom>
        </p:spPr>
      </p:pic>
      <p:pic>
        <p:nvPicPr>
          <p:cNvPr id="1026" name="Picture 2" descr="El Perú encaminado hacia el salto tecnológico | Tecnologías de Información  | Tecnologías de Información | Bloggers | ES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6459" y="2808605"/>
            <a:ext cx="1813097" cy="10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6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195736" y="1707654"/>
            <a:ext cx="5184576" cy="707886"/>
          </a:xfrm>
          <a:prstGeom prst="rect">
            <a:avLst/>
          </a:prstGeom>
          <a:noFill/>
        </p:spPr>
        <p:txBody>
          <a:bodyPr wrap="square" rtlCol="0">
            <a:spAutoFit/>
          </a:bodyPr>
          <a:lstStyle/>
          <a:p>
            <a:pPr algn="ctr"/>
            <a:r>
              <a:rPr lang="es-MX" sz="2000" b="1" dirty="0"/>
              <a:t>Resolución de problemas en la exploración de datos complejos</a:t>
            </a:r>
            <a:endParaRPr lang="es-MX" sz="2800" dirty="0"/>
          </a:p>
        </p:txBody>
      </p:sp>
      <p:sp>
        <p:nvSpPr>
          <p:cNvPr id="4" name="3 CuadroTexto"/>
          <p:cNvSpPr txBox="1"/>
          <p:nvPr/>
        </p:nvSpPr>
        <p:spPr>
          <a:xfrm>
            <a:off x="2987824" y="2715766"/>
            <a:ext cx="3960440" cy="923330"/>
          </a:xfrm>
          <a:prstGeom prst="rect">
            <a:avLst/>
          </a:prstGeom>
          <a:noFill/>
        </p:spPr>
        <p:txBody>
          <a:bodyPr wrap="square" rtlCol="0">
            <a:spAutoFit/>
          </a:bodyPr>
          <a:lstStyle/>
          <a:p>
            <a:pPr algn="ctr"/>
            <a:r>
              <a:rPr lang="es-MX" b="1" dirty="0"/>
              <a:t>Experiencia aplicable para exploración de datos complejos con ayuda de Inteligencia Artificial</a:t>
            </a:r>
            <a:endParaRPr lang="es-MX" dirty="0"/>
          </a:p>
        </p:txBody>
      </p:sp>
    </p:spTree>
    <p:extLst>
      <p:ext uri="{BB962C8B-B14F-4D97-AF65-F5344CB8AC3E}">
        <p14:creationId xmlns:p14="http://schemas.microsoft.com/office/powerpoint/2010/main" val="10081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779912" y="1635646"/>
            <a:ext cx="4320480" cy="2308324"/>
          </a:xfrm>
          <a:prstGeom prst="rect">
            <a:avLst/>
          </a:prstGeom>
          <a:noFill/>
        </p:spPr>
        <p:txBody>
          <a:bodyPr wrap="square" rtlCol="0">
            <a:spAutoFit/>
          </a:bodyPr>
          <a:lstStyle/>
          <a:p>
            <a:pPr marL="285750" indent="-285750">
              <a:buFont typeface="Wingdings" panose="05000000000000000000" pitchFamily="2" charset="2"/>
              <a:buChar char="§"/>
            </a:pPr>
            <a:r>
              <a:rPr lang="es-MX" dirty="0" smtClean="0"/>
              <a:t>Resumen</a:t>
            </a:r>
          </a:p>
          <a:p>
            <a:pPr marL="285750" indent="-285750">
              <a:buFont typeface="Wingdings" panose="05000000000000000000" pitchFamily="2" charset="2"/>
              <a:buChar char="§"/>
            </a:pPr>
            <a:r>
              <a:rPr lang="es-MX" dirty="0" smtClean="0"/>
              <a:t>Introducción</a:t>
            </a:r>
          </a:p>
          <a:p>
            <a:pPr marL="285750" indent="-285750">
              <a:buFont typeface="Wingdings" panose="05000000000000000000" pitchFamily="2" charset="2"/>
              <a:buChar char="§"/>
            </a:pPr>
            <a:r>
              <a:rPr lang="es-MX" dirty="0" smtClean="0"/>
              <a:t>Descripción de la práctica</a:t>
            </a:r>
          </a:p>
          <a:p>
            <a:pPr marL="285750" indent="-285750">
              <a:buFont typeface="Wingdings" panose="05000000000000000000" pitchFamily="2" charset="2"/>
              <a:buChar char="§"/>
            </a:pPr>
            <a:r>
              <a:rPr lang="es-MX" dirty="0" smtClean="0"/>
              <a:t>Diagnóstico y procedimiento</a:t>
            </a:r>
          </a:p>
          <a:p>
            <a:pPr marL="285750" indent="-285750">
              <a:buFont typeface="Wingdings" panose="05000000000000000000" pitchFamily="2" charset="2"/>
              <a:buChar char="§"/>
            </a:pPr>
            <a:r>
              <a:rPr lang="es-MX" dirty="0" smtClean="0"/>
              <a:t>Resultados</a:t>
            </a:r>
          </a:p>
          <a:p>
            <a:pPr marL="285750" indent="-285750">
              <a:buFont typeface="Wingdings" panose="05000000000000000000" pitchFamily="2" charset="2"/>
              <a:buChar char="§"/>
            </a:pPr>
            <a:r>
              <a:rPr lang="es-MX" dirty="0" smtClean="0"/>
              <a:t>Conclusiones</a:t>
            </a:r>
          </a:p>
          <a:p>
            <a:pPr marL="285750" indent="-285750">
              <a:buFont typeface="Wingdings" panose="05000000000000000000" pitchFamily="2" charset="2"/>
              <a:buChar char="§"/>
            </a:pPr>
            <a:r>
              <a:rPr lang="es-MX" dirty="0" smtClean="0"/>
              <a:t>Referencias</a:t>
            </a:r>
          </a:p>
          <a:p>
            <a:endParaRPr lang="es-MX" dirty="0"/>
          </a:p>
        </p:txBody>
      </p:sp>
    </p:spTree>
    <p:extLst>
      <p:ext uri="{BB962C8B-B14F-4D97-AF65-F5344CB8AC3E}">
        <p14:creationId xmlns:p14="http://schemas.microsoft.com/office/powerpoint/2010/main" val="119631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555526"/>
            <a:ext cx="5472608" cy="461665"/>
          </a:xfrm>
          <a:prstGeom prst="rect">
            <a:avLst/>
          </a:prstGeom>
          <a:noFill/>
        </p:spPr>
        <p:txBody>
          <a:bodyPr wrap="square" rtlCol="0">
            <a:spAutoFit/>
          </a:bodyPr>
          <a:lstStyle/>
          <a:p>
            <a:r>
              <a:rPr lang="es-MX" sz="2400" dirty="0" smtClean="0"/>
              <a:t>Resumen</a:t>
            </a:r>
            <a:endParaRPr lang="es-MX" sz="2400" dirty="0"/>
          </a:p>
        </p:txBody>
      </p:sp>
      <p:sp>
        <p:nvSpPr>
          <p:cNvPr id="3" name="2 CuadroTexto"/>
          <p:cNvSpPr txBox="1"/>
          <p:nvPr/>
        </p:nvSpPr>
        <p:spPr>
          <a:xfrm>
            <a:off x="755576" y="946338"/>
            <a:ext cx="7992888" cy="3785652"/>
          </a:xfrm>
          <a:prstGeom prst="rect">
            <a:avLst/>
          </a:prstGeom>
          <a:noFill/>
        </p:spPr>
        <p:txBody>
          <a:bodyPr wrap="square" numCol="2" spcCol="216000" rtlCol="0">
            <a:spAutoFit/>
          </a:bodyPr>
          <a:lstStyle/>
          <a:p>
            <a:pPr algn="just"/>
            <a:r>
              <a:rPr lang="es-MX" sz="1200" dirty="0"/>
              <a:t>La brecha digital mundial ha alcanzado prácticamente a todas las ciencias; las ciencias médicas particularmente, han llegado a ser una simbiosis productiva con la tecnología. En los últimos años, por ejemplo, en la mejora del análisis de datos médicos para la interpretación de diagnósticos eficientes. El uso de Inteligencia Artificial (IA), permite el uso y/o manejo de grandes cantidades de datos para su interpretación e identificación de patrones, entre otras cosas. El análisis de grandes volúmenes de datos (</a:t>
            </a:r>
            <a:r>
              <a:rPr lang="es-MX" sz="1200" dirty="0" err="1"/>
              <a:t>big</a:t>
            </a:r>
            <a:r>
              <a:rPr lang="es-MX" sz="1200" dirty="0"/>
              <a:t> data), sólo es posible con el uso de IA. En la medicina, marca el inicio de un fuerte impacto en el ámbito clínico: ya que permite una rápida interpretación de imágenes y con mayor exactitud. Para los pacientes es auxiliar en el proceso de auto seguimiento para la promoción de la salud (</a:t>
            </a:r>
            <a:r>
              <a:rPr lang="es-MX" sz="1200" dirty="0" err="1"/>
              <a:t>Topol</a:t>
            </a:r>
            <a:r>
              <a:rPr lang="es-MX" sz="1200" dirty="0"/>
              <a:t>, E. J. 2019); En los sistemas de salud: mejorando el flujo de trabajo y el potencial de desarrollar infraestructuras. </a:t>
            </a:r>
          </a:p>
          <a:p>
            <a:pPr algn="just"/>
            <a:r>
              <a:rPr lang="es-MX" sz="1200" dirty="0"/>
              <a:t>Los datos masivos también incluyen conjuntos de datos específicos con tamaños y complejidades elevados que requieren técnicas algorítmicas nuevas para extraer de </a:t>
            </a:r>
            <a:r>
              <a:rPr lang="es-MX" sz="1200" dirty="0" smtClean="0"/>
              <a:t>ellos información </a:t>
            </a:r>
            <a:r>
              <a:rPr lang="es-MX" sz="1200" dirty="0"/>
              <a:t>útil. Las técnicas nuevas combinan la estadística </a:t>
            </a:r>
            <a:endParaRPr lang="es-MX" sz="1200" dirty="0" smtClean="0"/>
          </a:p>
          <a:p>
            <a:pPr algn="just"/>
            <a:r>
              <a:rPr lang="es-MX" sz="1200" dirty="0" smtClean="0"/>
              <a:t>tradicional </a:t>
            </a:r>
            <a:r>
              <a:rPr lang="es-MX" sz="1200" dirty="0"/>
              <a:t>con la informática y hacen cada vez más viable el análisis de grandes volúmenes de datos. Estas técnicas y algoritmos desarrollados por especialistas en estadística e informática, buscan patrones en los datos. La clave del éxito en análisis de datos masivos radica en determinar qué patrones son relevantes para su uso, poder predecir respuestas y generar resultados posibles. Este trabajo se enfoca en compartir la experiencia que desde el punto de vista de los investigadores genera incertidumbre al ingresar en el terreno “rudo” de los datos: cómo analizarlos, cómo explorarlos, cómo automatizarlos, cómo visualizarlos, cómo interpretarlos; es decir, esta experiencia va más allá de una postura binaria de: o analizar o automatizar; y dirigirlo más bien a un entorno integral de los componentes anteriores y que lleven a una toma efectiva de decisiones basada en </a:t>
            </a:r>
            <a:r>
              <a:rPr lang="es-MX" sz="1200" dirty="0" smtClean="0"/>
              <a:t>evidencia.</a:t>
            </a:r>
          </a:p>
          <a:p>
            <a:pPr algn="just"/>
            <a:endParaRPr lang="es-MX" sz="800" dirty="0" smtClean="0"/>
          </a:p>
          <a:p>
            <a:pPr algn="just"/>
            <a:endParaRPr lang="es-MX" sz="800" dirty="0"/>
          </a:p>
          <a:p>
            <a:pPr algn="just"/>
            <a:r>
              <a:rPr lang="es-MX" sz="800" dirty="0" smtClean="0"/>
              <a:t>Palabras </a:t>
            </a:r>
            <a:r>
              <a:rPr lang="es-MX" sz="800" dirty="0"/>
              <a:t>clave</a:t>
            </a:r>
          </a:p>
          <a:p>
            <a:pPr algn="just"/>
            <a:r>
              <a:rPr lang="es-MX" sz="800" dirty="0"/>
              <a:t>Inteligencia artificial, machine </a:t>
            </a:r>
            <a:r>
              <a:rPr lang="es-MX" sz="800" dirty="0" err="1"/>
              <a:t>learning</a:t>
            </a:r>
            <a:r>
              <a:rPr lang="es-MX" sz="800" dirty="0"/>
              <a:t>, </a:t>
            </a:r>
            <a:r>
              <a:rPr lang="es-MX" sz="800" dirty="0" err="1"/>
              <a:t>big</a:t>
            </a:r>
            <a:r>
              <a:rPr lang="es-MX" sz="800" dirty="0"/>
              <a:t> data, algoritmos, bases de </a:t>
            </a:r>
            <a:r>
              <a:rPr lang="es-MX" sz="800" dirty="0" smtClean="0"/>
              <a:t>datos</a:t>
            </a:r>
            <a:endParaRPr lang="es-MX" sz="800" dirty="0"/>
          </a:p>
        </p:txBody>
      </p:sp>
    </p:spTree>
    <p:extLst>
      <p:ext uri="{BB962C8B-B14F-4D97-AF65-F5344CB8AC3E}">
        <p14:creationId xmlns:p14="http://schemas.microsoft.com/office/powerpoint/2010/main" val="1691847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555526"/>
            <a:ext cx="5472608" cy="461665"/>
          </a:xfrm>
          <a:prstGeom prst="rect">
            <a:avLst/>
          </a:prstGeom>
          <a:noFill/>
        </p:spPr>
        <p:txBody>
          <a:bodyPr wrap="square" rtlCol="0">
            <a:spAutoFit/>
          </a:bodyPr>
          <a:lstStyle/>
          <a:p>
            <a:r>
              <a:rPr lang="es-MX" sz="2400" dirty="0" smtClean="0"/>
              <a:t>Introducción</a:t>
            </a:r>
            <a:endParaRPr lang="es-MX" sz="2400" dirty="0"/>
          </a:p>
        </p:txBody>
      </p:sp>
      <p:sp>
        <p:nvSpPr>
          <p:cNvPr id="3" name="2 CuadroTexto"/>
          <p:cNvSpPr txBox="1"/>
          <p:nvPr/>
        </p:nvSpPr>
        <p:spPr>
          <a:xfrm>
            <a:off x="755576" y="1039256"/>
            <a:ext cx="3384376" cy="3647152"/>
          </a:xfrm>
          <a:prstGeom prst="rect">
            <a:avLst/>
          </a:prstGeom>
          <a:noFill/>
        </p:spPr>
        <p:txBody>
          <a:bodyPr wrap="square" rtlCol="0">
            <a:spAutoFit/>
          </a:bodyPr>
          <a:lstStyle/>
          <a:p>
            <a:pPr algn="just"/>
            <a:r>
              <a:rPr lang="es-MX" sz="1100" dirty="0"/>
              <a:t>Los datos que se generan cada día a partir del uso de nuevas tecnologías crece exponencialmente, además de la cantidad de información y su grado de precisión es mayor, estos factores incrementan sustancialmente su volume</a:t>
            </a:r>
            <a:r>
              <a:rPr lang="es-MX" sz="1050" dirty="0"/>
              <a:t>n</a:t>
            </a:r>
            <a:r>
              <a:rPr lang="es-MX" sz="1100" dirty="0"/>
              <a:t>. Aunado a lo anterior, presentan ciertas características (uso múltiple, necesidad de acceso eficiente para análisis, necesidad de indexación, etc.) que hacen recomendable el uso de bases de datos y tecnologías específicas para su manejo. </a:t>
            </a:r>
          </a:p>
          <a:p>
            <a:pPr algn="just"/>
            <a:r>
              <a:rPr lang="es-MX" sz="1100" dirty="0"/>
              <a:t>Las bases de datos son un elemento fundamental en el entorno informático, en la actualidad tienen una aplicación en la práctica casi total en algunos campos, además, son de utilidad para toda disciplina o área de aplicación donde exista la necesidad de gestionar datos. </a:t>
            </a:r>
            <a:endParaRPr lang="es-MX" sz="1100" dirty="0" smtClean="0"/>
          </a:p>
          <a:p>
            <a:pPr algn="just"/>
            <a:r>
              <a:rPr lang="es-MX" sz="1100" dirty="0"/>
              <a:t>Esta investigación se centra en cómo las herramientas tecnológicas de IA y machine </a:t>
            </a:r>
            <a:r>
              <a:rPr lang="es-MX" sz="1100" dirty="0" err="1"/>
              <a:t>learning</a:t>
            </a:r>
            <a:r>
              <a:rPr lang="es-MX" sz="1100" dirty="0"/>
              <a:t> o aprendizaje automático, pueden contribuir en el análisis, diseño y modelado de datos, para diagnosticar soluciones óptimas de predicción de infraestructuras en salud, más importante aún, en medio de la contingencia del COVID-19. </a:t>
            </a: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pic>
        <p:nvPicPr>
          <p:cNvPr id="6" name="Imagen 5"/>
          <p:cNvPicPr>
            <a:picLocks noChangeAspect="1"/>
          </p:cNvPicPr>
          <p:nvPr/>
        </p:nvPicPr>
        <p:blipFill>
          <a:blip r:embed="rId3"/>
          <a:stretch>
            <a:fillRect/>
          </a:stretch>
        </p:blipFill>
        <p:spPr>
          <a:xfrm>
            <a:off x="4853849" y="1347614"/>
            <a:ext cx="3462567" cy="2520280"/>
          </a:xfrm>
          <a:prstGeom prst="rect">
            <a:avLst/>
          </a:prstGeom>
        </p:spPr>
      </p:pic>
    </p:spTree>
    <p:extLst>
      <p:ext uri="{BB962C8B-B14F-4D97-AF65-F5344CB8AC3E}">
        <p14:creationId xmlns:p14="http://schemas.microsoft.com/office/powerpoint/2010/main" val="310520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555526"/>
            <a:ext cx="5472608" cy="461665"/>
          </a:xfrm>
          <a:prstGeom prst="rect">
            <a:avLst/>
          </a:prstGeom>
          <a:noFill/>
        </p:spPr>
        <p:txBody>
          <a:bodyPr wrap="square" rtlCol="0">
            <a:spAutoFit/>
          </a:bodyPr>
          <a:lstStyle/>
          <a:p>
            <a:r>
              <a:rPr lang="es-MX" sz="2400" dirty="0" smtClean="0"/>
              <a:t>Descripción de la práctica</a:t>
            </a:r>
            <a:endParaRPr lang="es-MX" sz="2400" dirty="0"/>
          </a:p>
        </p:txBody>
      </p:sp>
      <p:sp>
        <p:nvSpPr>
          <p:cNvPr id="3" name="2 CuadroTexto"/>
          <p:cNvSpPr txBox="1"/>
          <p:nvPr/>
        </p:nvSpPr>
        <p:spPr>
          <a:xfrm>
            <a:off x="755576" y="1039256"/>
            <a:ext cx="3384376" cy="3585597"/>
          </a:xfrm>
          <a:prstGeom prst="rect">
            <a:avLst/>
          </a:prstGeom>
          <a:noFill/>
        </p:spPr>
        <p:txBody>
          <a:bodyPr wrap="square" rtlCol="0">
            <a:spAutoFit/>
          </a:bodyPr>
          <a:lstStyle/>
          <a:p>
            <a:pPr lvl="0" algn="just" hangingPunct="0">
              <a:defRPr sz="1800" b="0" i="0" u="none" strike="noStrike" kern="0" cap="none" spc="0" baseline="0">
                <a:solidFill>
                  <a:srgbClr val="000000"/>
                </a:solidFill>
                <a:uFillTx/>
              </a:defRPr>
            </a:pPr>
            <a:r>
              <a:rPr lang="es-MX" sz="1200" b="1" kern="0" dirty="0">
                <a:solidFill>
                  <a:srgbClr val="2A6099"/>
                </a:solidFill>
                <a:highlight>
                  <a:scrgbClr r="0" g="0" b="0">
                    <a:alpha val="0"/>
                  </a:scrgbClr>
                </a:highlight>
                <a:latin typeface="+mj-lt"/>
                <a:ea typeface="Segoe UI" pitchFamily="2"/>
                <a:cs typeface="Tahoma" pitchFamily="2"/>
              </a:rPr>
              <a:t>Problema Multifactorial:</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smtClean="0">
                <a:solidFill>
                  <a:srgbClr val="2A6099"/>
                </a:solidFill>
                <a:highlight>
                  <a:scrgbClr r="0" g="0" b="0">
                    <a:alpha val="0"/>
                  </a:scrgbClr>
                </a:highlight>
                <a:latin typeface="+mj-lt"/>
                <a:ea typeface="Segoe UI" pitchFamily="2"/>
                <a:cs typeface="Tahoma" pitchFamily="2"/>
              </a:rPr>
              <a:t>Situación </a:t>
            </a:r>
            <a:r>
              <a:rPr lang="es-MX" sz="1200" dirty="0">
                <a:solidFill>
                  <a:srgbClr val="2A6099"/>
                </a:solidFill>
                <a:highlight>
                  <a:scrgbClr r="0" g="0" b="0">
                    <a:alpha val="0"/>
                  </a:scrgbClr>
                </a:highlight>
                <a:latin typeface="+mj-lt"/>
                <a:ea typeface="Segoe UI" pitchFamily="2"/>
                <a:cs typeface="Tahoma" pitchFamily="2"/>
              </a:rPr>
              <a:t>nacional delicada</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latin typeface="+mj-lt"/>
                <a:ea typeface="Segoe UI" pitchFamily="2"/>
                <a:cs typeface="Tahoma" pitchFamily="2"/>
              </a:rPr>
              <a:t>Alta demanda de servicios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latin typeface="+mj-lt"/>
                <a:ea typeface="Segoe UI" pitchFamily="2"/>
                <a:cs typeface="Tahoma" pitchFamily="2"/>
              </a:rPr>
              <a:t>Infraestructura hospitalaria rebasada</a:t>
            </a:r>
          </a:p>
          <a:p>
            <a:pPr lvl="0" algn="just" hangingPunct="0">
              <a:defRPr sz="1800" b="0" i="0" u="none" strike="noStrike" kern="0" cap="none" spc="0" baseline="0">
                <a:solidFill>
                  <a:srgbClr val="000000"/>
                </a:solidFill>
                <a:uFillTx/>
              </a:defRPr>
            </a:pPr>
            <a:endParaRPr lang="es-MX" sz="1200" spc="110" dirty="0" smtClean="0">
              <a:solidFill>
                <a:srgbClr val="2A6099"/>
              </a:solidFill>
              <a:highlight>
                <a:scrgbClr r="0" g="0" b="0">
                  <a:alpha val="0"/>
                </a:scrgbClr>
              </a:highlight>
              <a:latin typeface="+mj-lt"/>
              <a:ea typeface="Segoe UI" pitchFamily="2"/>
              <a:cs typeface="Tahoma" pitchFamily="2"/>
            </a:endParaRPr>
          </a:p>
          <a:p>
            <a:pPr lvl="0" algn="just" hangingPunct="0">
              <a:defRPr sz="1800" b="0" i="0" u="none" strike="noStrike" kern="0" cap="none" spc="0" baseline="0">
                <a:solidFill>
                  <a:srgbClr val="000000"/>
                </a:solidFill>
                <a:uFillTx/>
              </a:defRPr>
            </a:pPr>
            <a:r>
              <a:rPr lang="es-MX" sz="1200" b="1" dirty="0" smtClean="0">
                <a:solidFill>
                  <a:srgbClr val="2A6099"/>
                </a:solidFill>
                <a:highlight>
                  <a:scrgbClr r="0" g="0" b="0">
                    <a:alpha val="0"/>
                  </a:scrgbClr>
                </a:highlight>
                <a:latin typeface="+mj-lt"/>
                <a:ea typeface="Segoe UI" pitchFamily="2"/>
                <a:cs typeface="Tahoma" pitchFamily="2"/>
              </a:rPr>
              <a:t>Utilización/Aprovechamiento </a:t>
            </a:r>
            <a:r>
              <a:rPr lang="es-MX" sz="1200" b="1" dirty="0">
                <a:solidFill>
                  <a:srgbClr val="2A6099"/>
                </a:solidFill>
                <a:highlight>
                  <a:scrgbClr r="0" g="0" b="0">
                    <a:alpha val="0"/>
                  </a:scrgbClr>
                </a:highlight>
                <a:latin typeface="+mj-lt"/>
                <a:ea typeface="Segoe UI" pitchFamily="2"/>
                <a:cs typeface="Tahoma" pitchFamily="2"/>
              </a:rPr>
              <a:t>de los Datos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Preferencias de los consumidores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Avances en nuevas vacunas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Propagación de una epidemia</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smtClean="0">
                <a:solidFill>
                  <a:srgbClr val="2A6099"/>
                </a:solidFill>
                <a:highlight>
                  <a:scrgbClr r="0" g="0" b="0">
                    <a:alpha val="0"/>
                  </a:scrgbClr>
                </a:highlight>
                <a:latin typeface="+mj-lt"/>
                <a:ea typeface="Segoe UI" pitchFamily="2"/>
                <a:cs typeface="Tahoma" pitchFamily="2"/>
              </a:rPr>
              <a:t>“Ver” mas allá de los datos</a:t>
            </a:r>
            <a:endParaRPr lang="es-MX" sz="1200" dirty="0">
              <a:solidFill>
                <a:srgbClr val="2A6099"/>
              </a:solidFill>
              <a:highlight>
                <a:scrgbClr r="0" g="0" b="0">
                  <a:alpha val="0"/>
                </a:scrgbClr>
              </a:highlight>
              <a:latin typeface="+mj-lt"/>
              <a:ea typeface="Segoe UI" pitchFamily="2"/>
              <a:cs typeface="Tahoma" pitchFamily="2"/>
            </a:endParaRPr>
          </a:p>
          <a:p>
            <a:pPr lvl="0" algn="just" hangingPunct="0">
              <a:defRPr sz="1800" b="0" i="0" u="none" strike="noStrike" kern="0" cap="none" spc="0" baseline="0">
                <a:solidFill>
                  <a:srgbClr val="000000"/>
                </a:solidFill>
                <a:uFillTx/>
              </a:defRPr>
            </a:pPr>
            <a:endParaRPr lang="es-MX" sz="1200" b="1" dirty="0" smtClean="0">
              <a:solidFill>
                <a:srgbClr val="2A6099"/>
              </a:solidFill>
              <a:highlight>
                <a:scrgbClr r="0" g="0" b="0">
                  <a:alpha val="0"/>
                </a:scrgbClr>
              </a:highlight>
              <a:latin typeface="+mj-lt"/>
              <a:ea typeface="Segoe UI" pitchFamily="2"/>
              <a:cs typeface="Tahoma" pitchFamily="2"/>
            </a:endParaRPr>
          </a:p>
          <a:p>
            <a:pPr lvl="0" algn="just" hangingPunct="0">
              <a:defRPr sz="1800" b="0" i="0" u="none" strike="noStrike" kern="0" cap="none" spc="0" baseline="0">
                <a:solidFill>
                  <a:srgbClr val="000000"/>
                </a:solidFill>
                <a:uFillTx/>
              </a:defRPr>
            </a:pPr>
            <a:r>
              <a:rPr lang="es-MX" sz="1200" b="1" dirty="0" smtClean="0">
                <a:solidFill>
                  <a:srgbClr val="2A6099"/>
                </a:solidFill>
                <a:highlight>
                  <a:scrgbClr r="0" g="0" b="0">
                    <a:alpha val="0"/>
                  </a:scrgbClr>
                </a:highlight>
                <a:latin typeface="+mj-lt"/>
                <a:ea typeface="Segoe UI" pitchFamily="2"/>
                <a:cs typeface="Tahoma" pitchFamily="2"/>
              </a:rPr>
              <a:t>Análisis </a:t>
            </a:r>
            <a:r>
              <a:rPr lang="es-MX" sz="1200" b="1" dirty="0">
                <a:solidFill>
                  <a:srgbClr val="2A6099"/>
                </a:solidFill>
                <a:highlight>
                  <a:scrgbClr r="0" g="0" b="0">
                    <a:alpha val="0"/>
                  </a:scrgbClr>
                </a:highlight>
                <a:latin typeface="+mj-lt"/>
                <a:ea typeface="Segoe UI" pitchFamily="2"/>
                <a:cs typeface="Tahoma" pitchFamily="2"/>
              </a:rPr>
              <a:t>de Datos Masivos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smtClean="0">
                <a:solidFill>
                  <a:srgbClr val="2A6099"/>
                </a:solidFill>
                <a:highlight>
                  <a:scrgbClr r="0" g="0" b="0">
                    <a:alpha val="0"/>
                  </a:scrgbClr>
                </a:highlight>
                <a:latin typeface="+mj-lt"/>
                <a:ea typeface="Segoe UI" pitchFamily="2"/>
                <a:cs typeface="Tahoma" pitchFamily="2"/>
              </a:rPr>
              <a:t>A </a:t>
            </a:r>
            <a:r>
              <a:rPr lang="es-MX" sz="1200" dirty="0">
                <a:solidFill>
                  <a:srgbClr val="2A6099"/>
                </a:solidFill>
                <a:highlight>
                  <a:scrgbClr r="0" g="0" b="0">
                    <a:alpha val="0"/>
                  </a:scrgbClr>
                </a:highlight>
                <a:latin typeface="+mj-lt"/>
                <a:ea typeface="Segoe UI" pitchFamily="2"/>
                <a:cs typeface="Tahoma" pitchFamily="2"/>
              </a:rPr>
              <a:t>través de Inteligencia Artificial</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latin typeface="+mj-lt"/>
                <a:ea typeface="Segoe UI" pitchFamily="2"/>
                <a:cs typeface="Tahoma" pitchFamily="2"/>
              </a:rPr>
              <a:t>Big data </a:t>
            </a:r>
            <a:r>
              <a:rPr lang="es-MX" sz="1200" dirty="0" err="1">
                <a:solidFill>
                  <a:srgbClr val="2A6099"/>
                </a:solidFill>
                <a:highlight>
                  <a:scrgbClr r="0" g="0" b="0">
                    <a:alpha val="0"/>
                  </a:scrgbClr>
                </a:highlight>
                <a:latin typeface="+mj-lt"/>
                <a:ea typeface="Segoe UI" pitchFamily="2"/>
                <a:cs typeface="Tahoma" pitchFamily="2"/>
              </a:rPr>
              <a:t>analytics</a:t>
            </a:r>
            <a:endParaRPr lang="es-MX" sz="1200" dirty="0">
              <a:solidFill>
                <a:srgbClr val="2A6099"/>
              </a:solidFill>
              <a:highlight>
                <a:scrgbClr r="0" g="0" b="0">
                  <a:alpha val="0"/>
                </a:scrgbClr>
              </a:highlight>
              <a:latin typeface="+mj-lt"/>
              <a:ea typeface="Segoe UI" pitchFamily="2"/>
              <a:cs typeface="Tahoma" pitchFamily="2"/>
            </a:endParaRP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latin typeface="+mj-lt"/>
                <a:ea typeface="Segoe UI" pitchFamily="2"/>
                <a:cs typeface="Tahoma" pitchFamily="2"/>
              </a:rPr>
              <a:t>Dividir datos en porciones más pequeñas</a:t>
            </a:r>
          </a:p>
          <a:p>
            <a:pPr lvl="0" algn="just" hangingPunct="0">
              <a:buClr>
                <a:srgbClr val="2A6099"/>
              </a:buClr>
              <a:buSzPct val="70000"/>
              <a:buFont typeface="OpenSymbol"/>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latin typeface="+mj-lt"/>
                <a:ea typeface="Segoe UI" pitchFamily="2"/>
                <a:cs typeface="Tahoma" pitchFamily="2"/>
              </a:rPr>
              <a:t>La sanidad esta cambiando significativamente debido al análisis de datos masivos</a:t>
            </a:r>
          </a:p>
          <a:p>
            <a:pPr lvl="0" algn="just" hangingPunct="0">
              <a:defRPr sz="1800" b="0" i="0" u="none" strike="noStrike" kern="0" cap="none" spc="0" baseline="0">
                <a:solidFill>
                  <a:srgbClr val="000000"/>
                </a:solidFill>
                <a:uFillTx/>
              </a:defRPr>
            </a:pPr>
            <a:endParaRPr lang="es-MX" sz="1200" spc="110" dirty="0" smtClean="0">
              <a:solidFill>
                <a:srgbClr val="2A6099"/>
              </a:solidFill>
              <a:highlight>
                <a:scrgbClr r="0" g="0" b="0">
                  <a:alpha val="0"/>
                </a:scrgbClr>
              </a:highlight>
              <a:ea typeface="Segoe UI" pitchFamily="2"/>
              <a:cs typeface="Tahoma" pitchFamily="2"/>
            </a:endParaRPr>
          </a:p>
          <a:p>
            <a:pPr lvl="0" algn="just" hangingPunct="0">
              <a:defRPr sz="1800" b="0" i="0" u="none" strike="noStrike" kern="0" cap="none" spc="0" baseline="0">
                <a:solidFill>
                  <a:srgbClr val="000000"/>
                </a:solidFill>
                <a:uFillTx/>
              </a:defRPr>
            </a:pPr>
            <a:endParaRPr lang="es-MX" sz="1100" spc="110" dirty="0">
              <a:solidFill>
                <a:srgbClr val="2A6099"/>
              </a:solidFill>
              <a:highlight>
                <a:scrgbClr r="0" g="0" b="0">
                  <a:alpha val="0"/>
                </a:scrgbClr>
              </a:highlight>
              <a:latin typeface="Times New Roman" pitchFamily="16"/>
              <a:ea typeface="Segoe UI" pitchFamily="2"/>
              <a:cs typeface="Tahoma" pitchFamily="2"/>
            </a:endParaRP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5673771" y="3990762"/>
            <a:ext cx="1673856" cy="276999"/>
          </a:xfrm>
          <a:prstGeom prst="rect">
            <a:avLst/>
          </a:prstGeom>
          <a:noFill/>
        </p:spPr>
        <p:txBody>
          <a:bodyPr wrap="none" rtlCol="0">
            <a:spAutoFit/>
          </a:bodyPr>
          <a:lstStyle/>
          <a:p>
            <a:r>
              <a:rPr lang="es-MX" sz="1200" kern="0" dirty="0" smtClean="0">
                <a:solidFill>
                  <a:srgbClr val="2A6099"/>
                </a:solidFill>
                <a:highlight>
                  <a:scrgbClr r="0" g="0" b="0">
                    <a:alpha val="0"/>
                  </a:scrgbClr>
                </a:highlight>
                <a:cs typeface="Tahoma" pitchFamily="2"/>
              </a:rPr>
              <a:t>Problema Multifactorial</a:t>
            </a:r>
            <a:endParaRPr lang="es-MX" sz="1200" dirty="0"/>
          </a:p>
        </p:txBody>
      </p:sp>
      <p:pic>
        <p:nvPicPr>
          <p:cNvPr id="7" name="Imagen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969839" y="1931019"/>
            <a:ext cx="3418584" cy="1193804"/>
          </a:xfrm>
          <a:prstGeom prst="rect">
            <a:avLst/>
          </a:prstGeom>
          <a:noFill/>
          <a:ln cap="flat">
            <a:noFill/>
          </a:ln>
        </p:spPr>
      </p:pic>
      <p:sp>
        <p:nvSpPr>
          <p:cNvPr id="9" name="Rectángulo 8"/>
          <p:cNvSpPr/>
          <p:nvPr/>
        </p:nvSpPr>
        <p:spPr>
          <a:xfrm>
            <a:off x="4716015" y="1268586"/>
            <a:ext cx="3672408" cy="646331"/>
          </a:xfrm>
          <a:prstGeom prst="rect">
            <a:avLst/>
          </a:prstGeom>
        </p:spPr>
        <p:txBody>
          <a:bodyPr wrap="square">
            <a:spAutoFit/>
          </a:bodyPr>
          <a:lstStyle/>
          <a:p>
            <a:pPr marL="171450" lvl="0" indent="-171450" hangingPunct="0">
              <a:buFont typeface="Arial" panose="020B0604020202020204" pitchFamily="34" charset="0"/>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ea typeface="Segoe UI" pitchFamily="2"/>
                <a:cs typeface="Tahoma" pitchFamily="2"/>
              </a:rPr>
              <a:t>Difícil acceso a la infraestructura</a:t>
            </a:r>
          </a:p>
          <a:p>
            <a:pPr lvl="0" hangingPunct="0">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98% urbana, 2% rural</a:t>
            </a:r>
            <a:endParaRPr lang="es-MX" sz="1200" dirty="0">
              <a:solidFill>
                <a:srgbClr val="2A6099"/>
              </a:solidFill>
              <a:highlight>
                <a:scrgbClr r="0" g="0" b="0">
                  <a:alpha val="0"/>
                </a:scrgbClr>
              </a:highlight>
              <a:ea typeface="Segoe UI" pitchFamily="2"/>
              <a:cs typeface="Tahoma" pitchFamily="2"/>
            </a:endParaRPr>
          </a:p>
          <a:p>
            <a:pPr marL="171450" lvl="0" indent="-171450" algn="r" hangingPunct="0">
              <a:buFont typeface="Arial" panose="020B0604020202020204" pitchFamily="34" charset="0"/>
              <a:buChar char="•"/>
              <a:defRPr sz="1800" b="0" i="0" u="none" strike="noStrike" kern="0" cap="none" spc="0" baseline="0">
                <a:solidFill>
                  <a:srgbClr val="000000"/>
                </a:solidFill>
                <a:uFillTx/>
              </a:defRPr>
            </a:pPr>
            <a:r>
              <a:rPr lang="es-MX" sz="1200" dirty="0" smtClean="0">
                <a:solidFill>
                  <a:srgbClr val="2A6099"/>
                </a:solidFill>
                <a:highlight>
                  <a:scrgbClr r="0" g="0" b="0">
                    <a:alpha val="0"/>
                  </a:scrgbClr>
                </a:highlight>
                <a:ea typeface="Segoe UI" pitchFamily="2"/>
                <a:cs typeface="Tahoma" pitchFamily="2"/>
              </a:rPr>
              <a:t>Demografía</a:t>
            </a:r>
            <a:endParaRPr lang="es-MX" sz="1200" dirty="0">
              <a:solidFill>
                <a:srgbClr val="2A6099"/>
              </a:solidFill>
              <a:highlight>
                <a:scrgbClr r="0" g="0" b="0">
                  <a:alpha val="0"/>
                </a:scrgbClr>
              </a:highlight>
              <a:ea typeface="Segoe UI" pitchFamily="2"/>
              <a:cs typeface="Tahoma" pitchFamily="2"/>
            </a:endParaRPr>
          </a:p>
        </p:txBody>
      </p:sp>
      <p:sp>
        <p:nvSpPr>
          <p:cNvPr id="10" name="Rectángulo 9"/>
          <p:cNvSpPr/>
          <p:nvPr/>
        </p:nvSpPr>
        <p:spPr>
          <a:xfrm>
            <a:off x="4704983" y="3191643"/>
            <a:ext cx="3611433" cy="830997"/>
          </a:xfrm>
          <a:prstGeom prst="rect">
            <a:avLst/>
          </a:prstGeom>
        </p:spPr>
        <p:txBody>
          <a:bodyPr wrap="square">
            <a:spAutoFit/>
          </a:bodyPr>
          <a:lstStyle/>
          <a:p>
            <a:pPr marL="171450" lvl="0" indent="-171450" hangingPunct="0">
              <a:buFont typeface="Arial" panose="020B0604020202020204" pitchFamily="34" charset="0"/>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ea typeface="Segoe UI" pitchFamily="2"/>
                <a:cs typeface="Tahoma" pitchFamily="2"/>
              </a:rPr>
              <a:t>Infraestructura </a:t>
            </a:r>
            <a:r>
              <a:rPr lang="es-MX" sz="1200" dirty="0" smtClean="0">
                <a:solidFill>
                  <a:srgbClr val="2A6099"/>
                </a:solidFill>
                <a:highlight>
                  <a:scrgbClr r="0" g="0" b="0">
                    <a:alpha val="0"/>
                  </a:scrgbClr>
                </a:highlight>
                <a:ea typeface="Segoe UI" pitchFamily="2"/>
                <a:cs typeface="Tahoma" pitchFamily="2"/>
              </a:rPr>
              <a:t>deficiente, retraso </a:t>
            </a:r>
            <a:r>
              <a:rPr lang="es-MX" sz="1200" dirty="0">
                <a:solidFill>
                  <a:srgbClr val="2A6099"/>
                </a:solidFill>
                <a:highlight>
                  <a:scrgbClr r="0" g="0" b="0">
                    <a:alpha val="0"/>
                  </a:scrgbClr>
                </a:highlight>
                <a:ea typeface="Segoe UI" pitchFamily="2"/>
                <a:cs typeface="Tahoma" pitchFamily="2"/>
              </a:rPr>
              <a:t>en la </a:t>
            </a:r>
            <a:r>
              <a:rPr lang="es-MX" sz="1200" dirty="0" smtClean="0">
                <a:solidFill>
                  <a:srgbClr val="2A6099"/>
                </a:solidFill>
                <a:highlight>
                  <a:scrgbClr r="0" g="0" b="0">
                    <a:alpha val="0"/>
                  </a:scrgbClr>
                </a:highlight>
                <a:ea typeface="Segoe UI" pitchFamily="2"/>
                <a:cs typeface="Tahoma" pitchFamily="2"/>
              </a:rPr>
              <a:t>atención,</a:t>
            </a:r>
            <a:endParaRPr lang="es-MX" sz="1200" dirty="0">
              <a:solidFill>
                <a:srgbClr val="2A6099"/>
              </a:solidFill>
              <a:highlight>
                <a:scrgbClr r="0" g="0" b="0">
                  <a:alpha val="0"/>
                </a:scrgbClr>
              </a:highlight>
              <a:ea typeface="Segoe UI" pitchFamily="2"/>
              <a:cs typeface="Tahoma" pitchFamily="2"/>
            </a:endParaRPr>
          </a:p>
          <a:p>
            <a:pPr lvl="0" hangingPunct="0">
              <a:defRPr sz="1800" b="0" i="0" u="none" strike="noStrike" kern="0" cap="none" spc="0" baseline="0">
                <a:solidFill>
                  <a:srgbClr val="000000"/>
                </a:solidFill>
                <a:uFillTx/>
              </a:defRPr>
            </a:pPr>
            <a:r>
              <a:rPr lang="es-MX" sz="1200" dirty="0">
                <a:solidFill>
                  <a:srgbClr val="2A6099"/>
                </a:solidFill>
                <a:highlight>
                  <a:scrgbClr r="0" g="0" b="0">
                    <a:alpha val="0"/>
                  </a:scrgbClr>
                </a:highlight>
                <a:ea typeface="Segoe UI" pitchFamily="2"/>
                <a:cs typeface="Tahoma" pitchFamily="2"/>
              </a:rPr>
              <a:t>personal poco </a:t>
            </a:r>
            <a:r>
              <a:rPr lang="es-MX" sz="1200" dirty="0" smtClean="0">
                <a:solidFill>
                  <a:srgbClr val="2A6099"/>
                </a:solidFill>
                <a:highlight>
                  <a:scrgbClr r="0" g="0" b="0">
                    <a:alpha val="0"/>
                  </a:scrgbClr>
                </a:highlight>
                <a:ea typeface="Segoe UI" pitchFamily="2"/>
                <a:cs typeface="Tahoma" pitchFamily="2"/>
              </a:rPr>
              <a:t>especializado</a:t>
            </a:r>
          </a:p>
          <a:p>
            <a:pPr lvl="0" hangingPunct="0">
              <a:defRPr sz="1800" b="0" i="0" u="none" strike="noStrike" kern="0" cap="none" spc="0" baseline="0">
                <a:solidFill>
                  <a:srgbClr val="000000"/>
                </a:solidFill>
                <a:uFillTx/>
              </a:defRPr>
            </a:pPr>
            <a:endParaRPr lang="es-MX" sz="1200" dirty="0">
              <a:solidFill>
                <a:srgbClr val="2A6099"/>
              </a:solidFill>
              <a:highlight>
                <a:scrgbClr r="0" g="0" b="0">
                  <a:alpha val="0"/>
                </a:scrgbClr>
              </a:highlight>
              <a:ea typeface="Segoe UI" pitchFamily="2"/>
              <a:cs typeface="Tahoma" pitchFamily="2"/>
            </a:endParaRPr>
          </a:p>
          <a:p>
            <a:pPr marL="171450" indent="-171450" algn="r" hangingPunct="0">
              <a:buFont typeface="Arial" panose="020B0604020202020204" pitchFamily="34" charset="0"/>
              <a:buChar char="•"/>
              <a:defRPr sz="1800" b="0" i="0" u="none" strike="noStrike" kern="0" cap="none" spc="0" baseline="0">
                <a:solidFill>
                  <a:srgbClr val="000000"/>
                </a:solidFill>
                <a:uFillTx/>
              </a:defRPr>
            </a:pPr>
            <a:r>
              <a:rPr lang="es-MX" sz="1200" dirty="0">
                <a:solidFill>
                  <a:srgbClr val="2A6099"/>
                </a:solidFill>
                <a:highlight>
                  <a:scrgbClr r="0" g="0" b="0">
                    <a:alpha val="0"/>
                  </a:scrgbClr>
                </a:highlight>
                <a:ea typeface="Segoe UI" pitchFamily="2"/>
                <a:cs typeface="Tahoma" pitchFamily="2"/>
              </a:rPr>
              <a:t>Recortes presupuestarios</a:t>
            </a:r>
          </a:p>
        </p:txBody>
      </p:sp>
    </p:spTree>
    <p:extLst>
      <p:ext uri="{BB962C8B-B14F-4D97-AF65-F5344CB8AC3E}">
        <p14:creationId xmlns:p14="http://schemas.microsoft.com/office/powerpoint/2010/main" val="2824395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55576" y="1039256"/>
            <a:ext cx="3384376" cy="3585597"/>
          </a:xfrm>
          <a:prstGeom prst="rect">
            <a:avLst/>
          </a:prstGeom>
          <a:noFill/>
        </p:spPr>
        <p:txBody>
          <a:bodyPr wrap="square" rtlCol="0">
            <a:spAutoFit/>
          </a:bodyPr>
          <a:lstStyle/>
          <a:p>
            <a:pPr lvl="0" algn="just" hangingPunct="0">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Evaluaremos la información contenida en las bases de datos de libre acceso relacionadas con el sector salud, mediante algoritmos de tecnología de inteligencia artificial y machine </a:t>
            </a:r>
            <a:r>
              <a:rPr lang="es-MX" sz="1200" kern="0" dirty="0" err="1">
                <a:solidFill>
                  <a:srgbClr val="2A6099"/>
                </a:solidFill>
                <a:highlight>
                  <a:scrgbClr r="0" g="0" b="0">
                    <a:alpha val="0"/>
                  </a:scrgbClr>
                </a:highlight>
                <a:ea typeface="Segoe UI" pitchFamily="2"/>
                <a:cs typeface="Tahoma" pitchFamily="2"/>
              </a:rPr>
              <a:t>learning</a:t>
            </a:r>
            <a:r>
              <a:rPr lang="es-MX" sz="1200" kern="0" dirty="0">
                <a:solidFill>
                  <a:srgbClr val="2A6099"/>
                </a:solidFill>
                <a:highlight>
                  <a:scrgbClr r="0" g="0" b="0">
                    <a:alpha val="0"/>
                  </a:scrgbClr>
                </a:highlight>
                <a:ea typeface="Segoe UI" pitchFamily="2"/>
                <a:cs typeface="Tahoma" pitchFamily="2"/>
              </a:rPr>
              <a:t> (aprendizaje automático) para generar escenarios predictivos que permitan visualizar y solucionar problemas de infraestructura en salud, con una mejor toma de decisiones basadas en evidencia.</a:t>
            </a:r>
          </a:p>
          <a:p>
            <a:pPr lvl="0" algn="just" hangingPunct="0">
              <a:defRPr sz="1800" b="0" i="0" u="none" strike="noStrike" kern="0" cap="none" spc="0" baseline="0">
                <a:solidFill>
                  <a:srgbClr val="000000"/>
                </a:solidFill>
                <a:uFillTx/>
              </a:defRPr>
            </a:pPr>
            <a:endParaRPr lang="es-MX" sz="1200" kern="0" dirty="0">
              <a:solidFill>
                <a:srgbClr val="2A6099"/>
              </a:solidFill>
              <a:highlight>
                <a:scrgbClr r="0" g="0" b="0">
                  <a:alpha val="0"/>
                </a:scrgbClr>
              </a:highlight>
              <a:ea typeface="Segoe UI" pitchFamily="2"/>
              <a:cs typeface="Tahoma" pitchFamily="2"/>
            </a:endParaRPr>
          </a:p>
          <a:p>
            <a:r>
              <a:rPr lang="es-MX" sz="1200" kern="0" dirty="0">
                <a:solidFill>
                  <a:srgbClr val="2A6099"/>
                </a:solidFill>
                <a:highlight>
                  <a:scrgbClr r="0" g="0" b="0">
                    <a:alpha val="0"/>
                  </a:scrgbClr>
                </a:highlight>
                <a:ea typeface="Segoe UI" pitchFamily="2"/>
                <a:cs typeface="Tahoma" pitchFamily="2"/>
              </a:rPr>
              <a:t>Este estudio será de tipo: Observacional, Transversal Analítico. Los datos que se recabarán son:</a:t>
            </a:r>
          </a:p>
          <a:p>
            <a:pPr marL="171450" lvl="0" indent="-171450">
              <a:buFont typeface="Arial" panose="020B0604020202020204" pitchFamily="34" charset="0"/>
              <a:buChar char="•"/>
            </a:pPr>
            <a:r>
              <a:rPr lang="es-MX" sz="1200" kern="0" dirty="0">
                <a:solidFill>
                  <a:srgbClr val="2A6099"/>
                </a:solidFill>
                <a:highlight>
                  <a:scrgbClr r="0" g="0" b="0">
                    <a:alpha val="0"/>
                  </a:scrgbClr>
                </a:highlight>
                <a:ea typeface="Segoe UI" pitchFamily="2"/>
                <a:cs typeface="Tahoma" pitchFamily="2"/>
              </a:rPr>
              <a:t>mortalidad</a:t>
            </a:r>
          </a:p>
          <a:p>
            <a:pPr marL="171450" lvl="0" indent="-171450">
              <a:buFont typeface="Arial" panose="020B0604020202020204" pitchFamily="34" charset="0"/>
              <a:buChar char="•"/>
            </a:pPr>
            <a:r>
              <a:rPr lang="es-MX" sz="1200" kern="0" dirty="0">
                <a:solidFill>
                  <a:srgbClr val="2A6099"/>
                </a:solidFill>
                <a:highlight>
                  <a:scrgbClr r="0" g="0" b="0">
                    <a:alpha val="0"/>
                  </a:scrgbClr>
                </a:highlight>
                <a:ea typeface="Segoe UI" pitchFamily="2"/>
                <a:cs typeface="Tahoma" pitchFamily="2"/>
              </a:rPr>
              <a:t>mortalidad por municipio</a:t>
            </a:r>
          </a:p>
          <a:p>
            <a:pPr marL="171450" lvl="0" indent="-171450">
              <a:buFont typeface="Arial" panose="020B0604020202020204" pitchFamily="34" charset="0"/>
              <a:buChar char="•"/>
            </a:pPr>
            <a:r>
              <a:rPr lang="es-MX" sz="1200" kern="0" dirty="0">
                <a:solidFill>
                  <a:srgbClr val="2A6099"/>
                </a:solidFill>
                <a:highlight>
                  <a:scrgbClr r="0" g="0" b="0">
                    <a:alpha val="0"/>
                  </a:scrgbClr>
                </a:highlight>
                <a:ea typeface="Segoe UI" pitchFamily="2"/>
                <a:cs typeface="Tahoma" pitchFamily="2"/>
              </a:rPr>
              <a:t>pobreza </a:t>
            </a:r>
          </a:p>
          <a:p>
            <a:pPr marL="171450" lvl="0" indent="-171450">
              <a:buFont typeface="Arial" panose="020B0604020202020204" pitchFamily="34" charset="0"/>
              <a:buChar char="•"/>
            </a:pPr>
            <a:r>
              <a:rPr lang="es-MX" sz="1200" kern="0" dirty="0">
                <a:solidFill>
                  <a:srgbClr val="2A6099"/>
                </a:solidFill>
                <a:highlight>
                  <a:scrgbClr r="0" g="0" b="0">
                    <a:alpha val="0"/>
                  </a:scrgbClr>
                </a:highlight>
                <a:ea typeface="Segoe UI" pitchFamily="2"/>
                <a:cs typeface="Tahoma" pitchFamily="2"/>
              </a:rPr>
              <a:t>pobreza por municipio</a:t>
            </a:r>
          </a:p>
          <a:p>
            <a:r>
              <a:rPr lang="es-MX" sz="1200" kern="0" dirty="0">
                <a:solidFill>
                  <a:srgbClr val="2A6099"/>
                </a:solidFill>
                <a:highlight>
                  <a:scrgbClr r="0" g="0" b="0">
                    <a:alpha val="0"/>
                  </a:scrgbClr>
                </a:highlight>
                <a:ea typeface="Segoe UI" pitchFamily="2"/>
                <a:cs typeface="Tahoma" pitchFamily="2"/>
              </a:rPr>
              <a:t>Para el estado de Jalisco.</a:t>
            </a:r>
          </a:p>
          <a:p>
            <a:pPr lvl="0" algn="just" hangingPunct="0">
              <a:defRPr sz="1800" b="0" i="0" u="none" strike="noStrike" kern="0" cap="none" spc="0" baseline="0">
                <a:solidFill>
                  <a:srgbClr val="000000"/>
                </a:solidFill>
                <a:uFillTx/>
              </a:defRPr>
            </a:pPr>
            <a:endParaRPr lang="es-MX" sz="1200" spc="110" dirty="0" smtClean="0">
              <a:solidFill>
                <a:srgbClr val="2A6099"/>
              </a:solidFill>
              <a:highlight>
                <a:scrgbClr r="0" g="0" b="0">
                  <a:alpha val="0"/>
                </a:scrgbClr>
              </a:highlight>
              <a:ea typeface="Segoe UI" pitchFamily="2"/>
              <a:cs typeface="Tahoma" pitchFamily="2"/>
            </a:endParaRPr>
          </a:p>
          <a:p>
            <a:pPr lvl="0" algn="just" hangingPunct="0">
              <a:defRPr sz="1800" b="0" i="0" u="none" strike="noStrike" kern="0" cap="none" spc="0" baseline="0">
                <a:solidFill>
                  <a:srgbClr val="000000"/>
                </a:solidFill>
                <a:uFillTx/>
              </a:defRPr>
            </a:pPr>
            <a:endParaRPr lang="es-MX" sz="1100" spc="110" dirty="0">
              <a:solidFill>
                <a:srgbClr val="2A6099"/>
              </a:solidFill>
              <a:highlight>
                <a:scrgbClr r="0" g="0" b="0">
                  <a:alpha val="0"/>
                </a:scrgbClr>
              </a:highlight>
              <a:latin typeface="Times New Roman" pitchFamily="16"/>
              <a:ea typeface="Segoe UI" pitchFamily="2"/>
              <a:cs typeface="Tahoma" pitchFamily="2"/>
            </a:endParaRP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5951971" y="3996118"/>
            <a:ext cx="1287532" cy="276999"/>
          </a:xfrm>
          <a:prstGeom prst="rect">
            <a:avLst/>
          </a:prstGeom>
          <a:noFill/>
        </p:spPr>
        <p:txBody>
          <a:bodyPr wrap="none" rtlCol="0">
            <a:spAutoFit/>
          </a:bodyPr>
          <a:lstStyle/>
          <a:p>
            <a:r>
              <a:rPr lang="es-MX" sz="1200" kern="0" dirty="0">
                <a:solidFill>
                  <a:srgbClr val="2A6099"/>
                </a:solidFill>
                <a:highlight>
                  <a:scrgbClr r="0" g="0" b="0">
                    <a:alpha val="0"/>
                  </a:scrgbClr>
                </a:highlight>
                <a:ea typeface="Segoe UI" pitchFamily="2"/>
                <a:cs typeface="Tahoma" pitchFamily="2"/>
              </a:rPr>
              <a:t>Técnicas a utilizar</a:t>
            </a:r>
          </a:p>
        </p:txBody>
      </p:sp>
      <p:sp>
        <p:nvSpPr>
          <p:cNvPr id="8" name="2 CuadroTexto"/>
          <p:cNvSpPr txBox="1"/>
          <p:nvPr/>
        </p:nvSpPr>
        <p:spPr>
          <a:xfrm>
            <a:off x="4716015" y="1089276"/>
            <a:ext cx="3672408" cy="1015663"/>
          </a:xfrm>
          <a:prstGeom prst="rect">
            <a:avLst/>
          </a:prstGeom>
          <a:noFill/>
        </p:spPr>
        <p:txBody>
          <a:bodyPr wrap="square" rtlCol="0">
            <a:spAutoFit/>
          </a:bodyPr>
          <a:lstStyle/>
          <a:p>
            <a:pPr marL="171450" indent="-171450" algn="just" hangingPunct="0">
              <a:buFont typeface="Arial" panose="020B0604020202020204" pitchFamily="34" charset="0"/>
              <a:buChar char="•"/>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Análisis estadístico, Estadística inferencial, Correlaciones; Para patrones y </a:t>
            </a:r>
            <a:r>
              <a:rPr lang="es-MX" sz="1200" kern="0" dirty="0" smtClean="0">
                <a:solidFill>
                  <a:srgbClr val="2A6099"/>
                </a:solidFill>
                <a:highlight>
                  <a:scrgbClr r="0" g="0" b="0">
                    <a:alpha val="0"/>
                  </a:scrgbClr>
                </a:highlight>
                <a:ea typeface="Segoe UI" pitchFamily="2"/>
                <a:cs typeface="Tahoma" pitchFamily="2"/>
              </a:rPr>
              <a:t>tendencias.</a:t>
            </a:r>
          </a:p>
          <a:p>
            <a:pPr marL="171450" indent="-171450" algn="just" hangingPunct="0">
              <a:buFont typeface="Arial" panose="020B0604020202020204" pitchFamily="34" charset="0"/>
              <a:buChar char="•"/>
              <a:defRPr sz="1800" b="0" i="0" u="none" strike="noStrike" kern="0" cap="none" spc="0" baseline="0">
                <a:solidFill>
                  <a:srgbClr val="000000"/>
                </a:solidFill>
                <a:uFillTx/>
              </a:defRPr>
            </a:pPr>
            <a:r>
              <a:rPr lang="es-MX" sz="1200" kern="0" dirty="0">
                <a:solidFill>
                  <a:srgbClr val="2A6099"/>
                </a:solidFill>
                <a:highlight>
                  <a:scrgbClr r="0" g="0" b="0">
                    <a:alpha val="0"/>
                  </a:scrgbClr>
                </a:highlight>
                <a:ea typeface="Segoe UI" pitchFamily="2"/>
                <a:cs typeface="Tahoma" pitchFamily="2"/>
              </a:rPr>
              <a:t>M</a:t>
            </a:r>
            <a:r>
              <a:rPr lang="es-MX" sz="1200" kern="0" dirty="0" smtClean="0">
                <a:solidFill>
                  <a:srgbClr val="2A6099"/>
                </a:solidFill>
                <a:highlight>
                  <a:scrgbClr r="0" g="0" b="0">
                    <a:alpha val="0"/>
                  </a:scrgbClr>
                </a:highlight>
                <a:ea typeface="Segoe UI" pitchFamily="2"/>
                <a:cs typeface="Tahoma" pitchFamily="2"/>
              </a:rPr>
              <a:t>étodos </a:t>
            </a:r>
            <a:r>
              <a:rPr lang="es-MX" sz="1200" kern="0" dirty="0">
                <a:solidFill>
                  <a:srgbClr val="2A6099"/>
                </a:solidFill>
                <a:highlight>
                  <a:scrgbClr r="0" g="0" b="0">
                    <a:alpha val="0"/>
                  </a:scrgbClr>
                </a:highlight>
                <a:ea typeface="Segoe UI" pitchFamily="2"/>
                <a:cs typeface="Tahoma" pitchFamily="2"/>
              </a:rPr>
              <a:t>de aprendizaje automático: para </a:t>
            </a:r>
            <a:r>
              <a:rPr lang="es-MX" sz="1200" kern="0" dirty="0" smtClean="0">
                <a:solidFill>
                  <a:srgbClr val="2A6099"/>
                </a:solidFill>
                <a:highlight>
                  <a:scrgbClr r="0" g="0" b="0">
                    <a:alpha val="0"/>
                  </a:scrgbClr>
                </a:highlight>
                <a:ea typeface="Segoe UI" pitchFamily="2"/>
                <a:cs typeface="Tahoma" pitchFamily="2"/>
              </a:rPr>
              <a:t>generar </a:t>
            </a:r>
            <a:r>
              <a:rPr lang="es-MX" sz="1200" kern="0" dirty="0">
                <a:solidFill>
                  <a:srgbClr val="2A6099"/>
                </a:solidFill>
                <a:highlight>
                  <a:scrgbClr r="0" g="0" b="0">
                    <a:alpha val="0"/>
                  </a:scrgbClr>
                </a:highlight>
                <a:ea typeface="Segoe UI" pitchFamily="2"/>
                <a:cs typeface="Tahoma" pitchFamily="2"/>
              </a:rPr>
              <a:t>modelos de análisis y predicción </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200" spc="110" dirty="0" smtClean="0">
              <a:solidFill>
                <a:srgbClr val="2A6099"/>
              </a:solidFill>
              <a:highlight>
                <a:scrgbClr r="0" g="0" b="0">
                  <a:alpha val="0"/>
                </a:scrgbClr>
              </a:highlight>
              <a:ea typeface="Segoe UI" pitchFamily="2"/>
              <a:cs typeface="Tahoma" pitchFamily="2"/>
            </a:endParaRPr>
          </a:p>
        </p:txBody>
      </p:sp>
      <p:pic>
        <p:nvPicPr>
          <p:cNvPr id="10" name="Imagen 9">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731043" y="2001588"/>
            <a:ext cx="1799996" cy="1295997"/>
          </a:xfrm>
          <a:prstGeom prst="rect">
            <a:avLst/>
          </a:prstGeom>
          <a:noFill/>
          <a:ln cap="flat">
            <a:noFill/>
          </a:ln>
        </p:spPr>
      </p:pic>
      <p:pic>
        <p:nvPicPr>
          <p:cNvPr id="11" name="Imagen 10">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6595737" y="2865586"/>
            <a:ext cx="1799996" cy="1079997"/>
          </a:xfrm>
          <a:prstGeom prst="rect">
            <a:avLst/>
          </a:prstGeom>
          <a:noFill/>
          <a:ln cap="flat">
            <a:noFill/>
          </a:ln>
        </p:spPr>
      </p:pic>
      <p:sp>
        <p:nvSpPr>
          <p:cNvPr id="12" name="1 CuadroTexto"/>
          <p:cNvSpPr txBox="1"/>
          <p:nvPr/>
        </p:nvSpPr>
        <p:spPr>
          <a:xfrm>
            <a:off x="755576" y="555526"/>
            <a:ext cx="5472608" cy="461665"/>
          </a:xfrm>
          <a:prstGeom prst="rect">
            <a:avLst/>
          </a:prstGeom>
          <a:noFill/>
        </p:spPr>
        <p:txBody>
          <a:bodyPr wrap="square" rtlCol="0">
            <a:spAutoFit/>
          </a:bodyPr>
          <a:lstStyle/>
          <a:p>
            <a:r>
              <a:rPr lang="es-MX" sz="2400" dirty="0" smtClean="0"/>
              <a:t>Método</a:t>
            </a:r>
            <a:endParaRPr lang="es-MX" sz="2400" dirty="0"/>
          </a:p>
        </p:txBody>
      </p:sp>
    </p:spTree>
    <p:extLst>
      <p:ext uri="{BB962C8B-B14F-4D97-AF65-F5344CB8AC3E}">
        <p14:creationId xmlns:p14="http://schemas.microsoft.com/office/powerpoint/2010/main" val="148092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571777"/>
            <a:ext cx="5472608" cy="461665"/>
          </a:xfrm>
          <a:prstGeom prst="rect">
            <a:avLst/>
          </a:prstGeom>
          <a:noFill/>
        </p:spPr>
        <p:txBody>
          <a:bodyPr wrap="square" rtlCol="0">
            <a:spAutoFit/>
          </a:bodyPr>
          <a:lstStyle/>
          <a:p>
            <a:r>
              <a:rPr lang="es-MX" sz="2400" dirty="0"/>
              <a:t>Diagnóstico y </a:t>
            </a:r>
            <a:r>
              <a:rPr lang="es-MX" sz="2400" dirty="0" smtClean="0"/>
              <a:t>procedimiento</a:t>
            </a:r>
            <a:endParaRPr lang="es-MX" sz="2400" dirty="0"/>
          </a:p>
        </p:txBody>
      </p:sp>
      <p:sp>
        <p:nvSpPr>
          <p:cNvPr id="3" name="2 CuadroTexto"/>
          <p:cNvSpPr txBox="1"/>
          <p:nvPr/>
        </p:nvSpPr>
        <p:spPr>
          <a:xfrm>
            <a:off x="755576" y="1039256"/>
            <a:ext cx="3384376" cy="3493264"/>
          </a:xfrm>
          <a:prstGeom prst="rect">
            <a:avLst/>
          </a:prstGeom>
          <a:noFill/>
        </p:spPr>
        <p:txBody>
          <a:bodyPr wrap="square" rtlCol="0">
            <a:spAutoFit/>
          </a:bodyPr>
          <a:lstStyle/>
          <a:p>
            <a:pPr lvl="0" algn="just" hangingPunct="0">
              <a:defRPr sz="1800" b="0" i="0" u="none" strike="noStrike" kern="0" cap="none" spc="0" baseline="0">
                <a:solidFill>
                  <a:srgbClr val="000000"/>
                </a:solidFill>
                <a:uFillTx/>
              </a:defRPr>
            </a:pPr>
            <a:r>
              <a:rPr lang="es-MX" sz="1300" b="1" kern="0" dirty="0" smtClean="0">
                <a:solidFill>
                  <a:srgbClr val="2A6099"/>
                </a:solidFill>
                <a:highlight>
                  <a:scrgbClr r="0" g="0" b="0">
                    <a:alpha val="0"/>
                  </a:scrgbClr>
                </a:highlight>
                <a:ea typeface="Segoe UI" pitchFamily="2"/>
                <a:cs typeface="Tahoma" pitchFamily="2"/>
              </a:rPr>
              <a:t>Diagnóstico:</a:t>
            </a:r>
          </a:p>
          <a:p>
            <a:pPr marL="285750" lvl="0" indent="-285750" algn="just" hangingPunct="0">
              <a:buFont typeface="Calibri" panose="020F0502020204030204" pitchFamily="34" charset="0"/>
              <a:buChar char="ꭗ"/>
              <a:defRPr sz="1800" b="0" i="0" u="none" strike="noStrike" kern="0" cap="none" spc="0" baseline="0">
                <a:solidFill>
                  <a:srgbClr val="000000"/>
                </a:solidFill>
                <a:uFillTx/>
              </a:defRPr>
            </a:pPr>
            <a:r>
              <a:rPr lang="es-MX" sz="1300" kern="0" dirty="0" smtClean="0">
                <a:solidFill>
                  <a:srgbClr val="2A6099"/>
                </a:solidFill>
                <a:highlight>
                  <a:scrgbClr r="0" g="0" b="0">
                    <a:alpha val="0"/>
                  </a:scrgbClr>
                </a:highlight>
                <a:ea typeface="Segoe UI" pitchFamily="2"/>
                <a:cs typeface="Tahoma" pitchFamily="2"/>
              </a:rPr>
              <a:t>Inferimos </a:t>
            </a:r>
            <a:r>
              <a:rPr lang="es-MX" sz="1300" kern="0" dirty="0">
                <a:solidFill>
                  <a:srgbClr val="2A6099"/>
                </a:solidFill>
                <a:highlight>
                  <a:scrgbClr r="0" g="0" b="0">
                    <a:alpha val="0"/>
                  </a:scrgbClr>
                </a:highlight>
                <a:ea typeface="Segoe UI" pitchFamily="2"/>
                <a:cs typeface="Tahoma" pitchFamily="2"/>
              </a:rPr>
              <a:t>que el acceso a toda la información requerida estaba </a:t>
            </a:r>
            <a:r>
              <a:rPr lang="es-MX" sz="1300" kern="0" dirty="0" smtClean="0">
                <a:solidFill>
                  <a:srgbClr val="2A6099"/>
                </a:solidFill>
                <a:highlight>
                  <a:scrgbClr r="0" g="0" b="0">
                    <a:alpha val="0"/>
                  </a:scrgbClr>
                </a:highlight>
                <a:ea typeface="Segoe UI" pitchFamily="2"/>
                <a:cs typeface="Tahoma" pitchFamily="2"/>
              </a:rPr>
              <a:t>garantizado</a:t>
            </a:r>
          </a:p>
          <a:p>
            <a:pPr marL="285750" lvl="0" indent="-285750" algn="just" hangingPunct="0">
              <a:buFont typeface="Calibri" panose="020F0502020204030204" pitchFamily="34" charset="0"/>
              <a:buChar char="ꭗ"/>
              <a:defRPr sz="1800" b="0" i="0" u="none" strike="noStrike" kern="0" cap="none" spc="0" baseline="0">
                <a:solidFill>
                  <a:srgbClr val="000000"/>
                </a:solidFill>
                <a:uFillTx/>
              </a:defRPr>
            </a:pPr>
            <a:r>
              <a:rPr lang="es-MX" sz="1300" kern="0" dirty="0" smtClean="0">
                <a:solidFill>
                  <a:srgbClr val="2A6099"/>
                </a:solidFill>
                <a:highlight>
                  <a:scrgbClr r="0" g="0" b="0">
                    <a:alpha val="0"/>
                  </a:scrgbClr>
                </a:highlight>
                <a:ea typeface="Segoe UI" pitchFamily="2"/>
                <a:cs typeface="Tahoma" pitchFamily="2"/>
              </a:rPr>
              <a:t>Datos incompletos</a:t>
            </a:r>
          </a:p>
          <a:p>
            <a:pPr marL="285750" lvl="0" indent="-285750" algn="just" hangingPunct="0">
              <a:buFont typeface="Calibri" panose="020F0502020204030204" pitchFamily="34" charset="0"/>
              <a:buChar char="ꭗ"/>
              <a:defRPr sz="1800" b="0" i="0" u="none" strike="noStrike" kern="0" cap="none" spc="0" baseline="0">
                <a:solidFill>
                  <a:srgbClr val="000000"/>
                </a:solidFill>
                <a:uFillTx/>
              </a:defRPr>
            </a:pPr>
            <a:r>
              <a:rPr lang="es-MX" sz="1300" kern="0" dirty="0" smtClean="0">
                <a:solidFill>
                  <a:srgbClr val="2A6099"/>
                </a:solidFill>
                <a:highlight>
                  <a:scrgbClr r="0" g="0" b="0">
                    <a:alpha val="0"/>
                  </a:scrgbClr>
                </a:highlight>
                <a:ea typeface="Segoe UI" pitchFamily="2"/>
                <a:cs typeface="Tahoma" pitchFamily="2"/>
              </a:rPr>
              <a:t>Datos semiestructurados</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300" kern="0" dirty="0" smtClean="0">
                <a:solidFill>
                  <a:srgbClr val="2A6099"/>
                </a:solidFill>
                <a:highlight>
                  <a:scrgbClr r="0" g="0" b="0">
                    <a:alpha val="0"/>
                  </a:scrgbClr>
                </a:highlight>
                <a:ea typeface="Segoe UI" pitchFamily="2"/>
                <a:cs typeface="Tahoma" pitchFamily="2"/>
              </a:rPr>
              <a:t>Solicitudes de información a las dependencias</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300" kern="0" dirty="0">
              <a:solidFill>
                <a:srgbClr val="2A6099"/>
              </a:solidFill>
              <a:highlight>
                <a:scrgbClr r="0" g="0" b="0">
                  <a:alpha val="0"/>
                </a:scrgbClr>
              </a:highlight>
              <a:ea typeface="Segoe UI" pitchFamily="2"/>
              <a:cs typeface="Tahoma" pitchFamily="2"/>
            </a:endParaRPr>
          </a:p>
          <a:p>
            <a:pPr lvl="0" algn="just" hangingPunct="0">
              <a:defRPr sz="1800" b="0" i="0" u="none" strike="noStrike" kern="0" cap="none" spc="0" baseline="0">
                <a:solidFill>
                  <a:srgbClr val="000000"/>
                </a:solidFill>
                <a:uFillTx/>
              </a:defRPr>
            </a:pPr>
            <a:r>
              <a:rPr lang="es-MX" sz="1300" b="1" kern="0" dirty="0" smtClean="0">
                <a:solidFill>
                  <a:srgbClr val="2A6099"/>
                </a:solidFill>
                <a:highlight>
                  <a:scrgbClr r="0" g="0" b="0">
                    <a:alpha val="0"/>
                  </a:scrgbClr>
                </a:highlight>
                <a:ea typeface="Segoe UI" pitchFamily="2"/>
                <a:cs typeface="Tahoma" pitchFamily="2"/>
              </a:rPr>
              <a:t>Nueva metodología:</a:t>
            </a:r>
          </a:p>
          <a:p>
            <a:pPr marL="171450" indent="-171450">
              <a:buFont typeface="Arial" panose="020B0604020202020204" pitchFamily="34" charset="0"/>
              <a:buChar char="•"/>
            </a:pPr>
            <a:r>
              <a:rPr lang="es-MX" sz="1300" kern="0" dirty="0">
                <a:solidFill>
                  <a:srgbClr val="2A6099"/>
                </a:solidFill>
                <a:highlight>
                  <a:scrgbClr r="0" g="0" b="0">
                    <a:alpha val="0"/>
                  </a:scrgbClr>
                </a:highlight>
                <a:ea typeface="Segoe UI" pitchFamily="2"/>
                <a:cs typeface="Tahoma" pitchFamily="2"/>
              </a:rPr>
              <a:t>Base de datos de cada organismo </a:t>
            </a:r>
            <a:r>
              <a:rPr lang="es-MX" sz="1300" kern="0" dirty="0" smtClean="0">
                <a:solidFill>
                  <a:srgbClr val="2A6099"/>
                </a:solidFill>
                <a:highlight>
                  <a:scrgbClr r="0" g="0" b="0">
                    <a:alpha val="0"/>
                  </a:scrgbClr>
                </a:highlight>
                <a:ea typeface="Segoe UI" pitchFamily="2"/>
                <a:cs typeface="Tahoma" pitchFamily="2"/>
              </a:rPr>
              <a:t>público</a:t>
            </a:r>
            <a:endParaRPr lang="es-MX" sz="1300" kern="0" dirty="0">
              <a:solidFill>
                <a:srgbClr val="2A6099"/>
              </a:solidFill>
              <a:highlight>
                <a:scrgbClr r="0" g="0" b="0">
                  <a:alpha val="0"/>
                </a:scrgbClr>
              </a:highlight>
              <a:ea typeface="Segoe UI" pitchFamily="2"/>
              <a:cs typeface="Tahoma" pitchFamily="2"/>
            </a:endParaRPr>
          </a:p>
          <a:p>
            <a:pPr marL="171450" indent="-171450">
              <a:buFont typeface="Arial" panose="020B0604020202020204" pitchFamily="34" charset="0"/>
              <a:buChar char="•"/>
            </a:pPr>
            <a:r>
              <a:rPr lang="es-MX" sz="1300" kern="0" dirty="0" smtClean="0">
                <a:solidFill>
                  <a:srgbClr val="2A6099"/>
                </a:solidFill>
                <a:highlight>
                  <a:scrgbClr r="0" g="0" b="0">
                    <a:alpha val="0"/>
                  </a:scrgbClr>
                </a:highlight>
                <a:ea typeface="Segoe UI" pitchFamily="2"/>
                <a:cs typeface="Tahoma" pitchFamily="2"/>
              </a:rPr>
              <a:t>Diccionario </a:t>
            </a:r>
            <a:r>
              <a:rPr lang="es-MX" sz="1300" kern="0" dirty="0">
                <a:solidFill>
                  <a:srgbClr val="2A6099"/>
                </a:solidFill>
                <a:highlight>
                  <a:scrgbClr r="0" g="0" b="0">
                    <a:alpha val="0"/>
                  </a:scrgbClr>
                </a:highlight>
                <a:ea typeface="Segoe UI" pitchFamily="2"/>
                <a:cs typeface="Tahoma" pitchFamily="2"/>
              </a:rPr>
              <a:t>de </a:t>
            </a:r>
            <a:r>
              <a:rPr lang="es-MX" sz="1300" kern="0" dirty="0" smtClean="0">
                <a:solidFill>
                  <a:srgbClr val="2A6099"/>
                </a:solidFill>
                <a:highlight>
                  <a:scrgbClr r="0" g="0" b="0">
                    <a:alpha val="0"/>
                  </a:scrgbClr>
                </a:highlight>
                <a:ea typeface="Segoe UI" pitchFamily="2"/>
                <a:cs typeface="Tahoma" pitchFamily="2"/>
              </a:rPr>
              <a:t>datos</a:t>
            </a:r>
          </a:p>
          <a:p>
            <a:pPr marL="171450" indent="-171450">
              <a:buFont typeface="Arial" panose="020B0604020202020204" pitchFamily="34" charset="0"/>
              <a:buChar char="•"/>
            </a:pPr>
            <a:r>
              <a:rPr lang="es-MX" sz="1300" kern="0" dirty="0">
                <a:solidFill>
                  <a:srgbClr val="2A6099"/>
                </a:solidFill>
                <a:highlight>
                  <a:scrgbClr r="0" g="0" b="0">
                    <a:alpha val="0"/>
                  </a:scrgbClr>
                </a:highlight>
                <a:ea typeface="Segoe UI" pitchFamily="2"/>
                <a:cs typeface="Tahoma" pitchFamily="2"/>
              </a:rPr>
              <a:t>Integración de datos</a:t>
            </a:r>
          </a:p>
          <a:p>
            <a:pPr marL="171450" indent="-171450">
              <a:buFont typeface="Arial" panose="020B0604020202020204" pitchFamily="34" charset="0"/>
              <a:buChar char="•"/>
            </a:pPr>
            <a:r>
              <a:rPr lang="es-MX" sz="1300" kern="0" dirty="0">
                <a:solidFill>
                  <a:srgbClr val="2A6099"/>
                </a:solidFill>
                <a:highlight>
                  <a:scrgbClr r="0" g="0" b="0">
                    <a:alpha val="0"/>
                  </a:scrgbClr>
                </a:highlight>
                <a:ea typeface="Segoe UI" pitchFamily="2"/>
                <a:cs typeface="Tahoma" pitchFamily="2"/>
              </a:rPr>
              <a:t>P</a:t>
            </a:r>
            <a:r>
              <a:rPr lang="es-MX" sz="1300" kern="0" dirty="0" smtClean="0">
                <a:solidFill>
                  <a:srgbClr val="2A6099"/>
                </a:solidFill>
                <a:highlight>
                  <a:scrgbClr r="0" g="0" b="0">
                    <a:alpha val="0"/>
                  </a:scrgbClr>
                </a:highlight>
                <a:ea typeface="Segoe UI" pitchFamily="2"/>
                <a:cs typeface="Tahoma" pitchFamily="2"/>
              </a:rPr>
              <a:t>reparación </a:t>
            </a:r>
            <a:r>
              <a:rPr lang="es-MX" sz="1300" kern="0" dirty="0">
                <a:solidFill>
                  <a:srgbClr val="2A6099"/>
                </a:solidFill>
                <a:highlight>
                  <a:scrgbClr r="0" g="0" b="0">
                    <a:alpha val="0"/>
                  </a:scrgbClr>
                </a:highlight>
                <a:ea typeface="Segoe UI" pitchFamily="2"/>
                <a:cs typeface="Tahoma" pitchFamily="2"/>
              </a:rPr>
              <a:t>de datos</a:t>
            </a:r>
          </a:p>
          <a:p>
            <a:pPr marL="171450" indent="-171450">
              <a:buFont typeface="Arial" panose="020B0604020202020204" pitchFamily="34" charset="0"/>
              <a:buChar char="•"/>
            </a:pPr>
            <a:r>
              <a:rPr lang="es-MX" sz="1300" kern="0" dirty="0">
                <a:solidFill>
                  <a:srgbClr val="2A6099"/>
                </a:solidFill>
                <a:highlight>
                  <a:scrgbClr r="0" g="0" b="0">
                    <a:alpha val="0"/>
                  </a:scrgbClr>
                </a:highlight>
                <a:ea typeface="Segoe UI" pitchFamily="2"/>
                <a:cs typeface="Tahoma" pitchFamily="2"/>
              </a:rPr>
              <a:t>P</a:t>
            </a:r>
            <a:r>
              <a:rPr lang="es-MX" sz="1300" kern="0" dirty="0" smtClean="0">
                <a:solidFill>
                  <a:srgbClr val="2A6099"/>
                </a:solidFill>
                <a:highlight>
                  <a:scrgbClr r="0" g="0" b="0">
                    <a:alpha val="0"/>
                  </a:scrgbClr>
                </a:highlight>
                <a:ea typeface="Segoe UI" pitchFamily="2"/>
                <a:cs typeface="Tahoma" pitchFamily="2"/>
              </a:rPr>
              <a:t>rocesamiento </a:t>
            </a:r>
            <a:r>
              <a:rPr lang="es-MX" sz="1300" kern="0" dirty="0">
                <a:solidFill>
                  <a:srgbClr val="2A6099"/>
                </a:solidFill>
                <a:highlight>
                  <a:scrgbClr r="0" g="0" b="0">
                    <a:alpha val="0"/>
                  </a:scrgbClr>
                </a:highlight>
                <a:ea typeface="Segoe UI" pitchFamily="2"/>
                <a:cs typeface="Tahoma" pitchFamily="2"/>
              </a:rPr>
              <a:t>de datos </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300" kern="0" dirty="0">
                <a:solidFill>
                  <a:srgbClr val="2A6099"/>
                </a:solidFill>
                <a:highlight>
                  <a:scrgbClr r="0" g="0" b="0">
                    <a:alpha val="0"/>
                  </a:scrgbClr>
                </a:highlight>
                <a:ea typeface="Segoe UI" pitchFamily="2"/>
                <a:cs typeface="Tahoma" pitchFamily="2"/>
              </a:rPr>
              <a:t>Procesos de </a:t>
            </a:r>
            <a:r>
              <a:rPr lang="es-MX" sz="1300" kern="0" dirty="0" smtClean="0">
                <a:solidFill>
                  <a:srgbClr val="2A6099"/>
                </a:solidFill>
                <a:highlight>
                  <a:scrgbClr r="0" g="0" b="0">
                    <a:alpha val="0"/>
                  </a:scrgbClr>
                </a:highlight>
                <a:ea typeface="Segoe UI" pitchFamily="2"/>
                <a:cs typeface="Tahoma" pitchFamily="2"/>
              </a:rPr>
              <a:t>analítica</a:t>
            </a:r>
            <a:endParaRPr lang="es-MX" sz="1300" kern="0" dirty="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300" kern="0" dirty="0">
                <a:solidFill>
                  <a:srgbClr val="2A6099"/>
                </a:solidFill>
                <a:highlight>
                  <a:scrgbClr r="0" g="0" b="0">
                    <a:alpha val="0"/>
                  </a:scrgbClr>
                </a:highlight>
                <a:ea typeface="Segoe UI" pitchFamily="2"/>
                <a:cs typeface="Tahoma" pitchFamily="2"/>
              </a:rPr>
              <a:t>Análisis </a:t>
            </a:r>
            <a:endParaRPr lang="es-MX" sz="1300" kern="0" dirty="0" smtClean="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300" kern="0" dirty="0" smtClean="0">
                <a:solidFill>
                  <a:srgbClr val="2A6099"/>
                </a:solidFill>
                <a:highlight>
                  <a:scrgbClr r="0" g="0" b="0">
                    <a:alpha val="0"/>
                  </a:scrgbClr>
                </a:highlight>
                <a:ea typeface="Segoe UI" pitchFamily="2"/>
                <a:cs typeface="Tahoma" pitchFamily="2"/>
              </a:rPr>
              <a:t>Herramientas y </a:t>
            </a:r>
            <a:r>
              <a:rPr lang="es-MX" sz="1300" kern="0" dirty="0" err="1" smtClean="0">
                <a:solidFill>
                  <a:srgbClr val="2A6099"/>
                </a:solidFill>
                <a:highlight>
                  <a:scrgbClr r="0" g="0" b="0">
                    <a:alpha val="0"/>
                  </a:scrgbClr>
                </a:highlight>
                <a:ea typeface="Segoe UI" pitchFamily="2"/>
                <a:cs typeface="Tahoma" pitchFamily="2"/>
              </a:rPr>
              <a:t>sw</a:t>
            </a:r>
            <a:r>
              <a:rPr lang="es-MX" sz="1300" kern="0" dirty="0" smtClean="0">
                <a:solidFill>
                  <a:srgbClr val="2A6099"/>
                </a:solidFill>
                <a:highlight>
                  <a:scrgbClr r="0" g="0" b="0">
                    <a:alpha val="0"/>
                  </a:scrgbClr>
                </a:highlight>
                <a:ea typeface="Segoe UI" pitchFamily="2"/>
                <a:cs typeface="Tahoma" pitchFamily="2"/>
              </a:rPr>
              <a:t> para lo anterior</a:t>
            </a:r>
            <a:endParaRPr lang="es-MX" sz="1300" kern="0" dirty="0">
              <a:solidFill>
                <a:srgbClr val="2A6099"/>
              </a:solidFill>
              <a:highlight>
                <a:scrgbClr r="0" g="0" b="0">
                  <a:alpha val="0"/>
                </a:scrgbClr>
              </a:highlight>
              <a:ea typeface="Segoe UI" pitchFamily="2"/>
              <a:cs typeface="Tahoma" pitchFamily="2"/>
            </a:endParaRP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5857958" y="4036171"/>
            <a:ext cx="1606530" cy="276999"/>
          </a:xfrm>
          <a:prstGeom prst="rect">
            <a:avLst/>
          </a:prstGeom>
          <a:noFill/>
        </p:spPr>
        <p:txBody>
          <a:bodyPr wrap="none" rtlCol="0">
            <a:spAutoFit/>
          </a:bodyPr>
          <a:lstStyle/>
          <a:p>
            <a:r>
              <a:rPr lang="es-MX" sz="1200" kern="0" dirty="0">
                <a:solidFill>
                  <a:srgbClr val="2A6099"/>
                </a:solidFill>
                <a:highlight>
                  <a:scrgbClr r="0" g="0" b="0">
                    <a:alpha val="0"/>
                  </a:scrgbClr>
                </a:highlight>
                <a:ea typeface="Segoe UI" pitchFamily="2"/>
                <a:cs typeface="Tahoma" pitchFamily="2"/>
              </a:rPr>
              <a:t>Consideraciones </a:t>
            </a:r>
            <a:r>
              <a:rPr lang="es-MX" sz="1200" kern="0" dirty="0" smtClean="0">
                <a:solidFill>
                  <a:srgbClr val="2A6099"/>
                </a:solidFill>
                <a:highlight>
                  <a:scrgbClr r="0" g="0" b="0">
                    <a:alpha val="0"/>
                  </a:scrgbClr>
                </a:highlight>
                <a:ea typeface="Segoe UI" pitchFamily="2"/>
                <a:cs typeface="Tahoma" pitchFamily="2"/>
              </a:rPr>
              <a:t>clave</a:t>
            </a:r>
            <a:endParaRPr lang="es-MX" sz="1200" kern="0" dirty="0">
              <a:solidFill>
                <a:srgbClr val="2A6099"/>
              </a:solidFill>
              <a:highlight>
                <a:scrgbClr r="0" g="0" b="0">
                  <a:alpha val="0"/>
                </a:scrgbClr>
              </a:highlight>
              <a:ea typeface="Segoe UI" pitchFamily="2"/>
              <a:cs typeface="Tahoma" pitchFamily="2"/>
            </a:endParaRPr>
          </a:p>
        </p:txBody>
      </p:sp>
      <p:sp>
        <p:nvSpPr>
          <p:cNvPr id="8" name="2 CuadroTexto"/>
          <p:cNvSpPr txBox="1"/>
          <p:nvPr/>
        </p:nvSpPr>
        <p:spPr>
          <a:xfrm>
            <a:off x="4716015" y="1089276"/>
            <a:ext cx="3672408" cy="646331"/>
          </a:xfrm>
          <a:prstGeom prst="rect">
            <a:avLst/>
          </a:prstGeom>
          <a:noFill/>
        </p:spPr>
        <p:txBody>
          <a:bodyPr wrap="square" rtlCol="0">
            <a:spAutoFit/>
          </a:bodyPr>
          <a:lstStyle/>
          <a:p>
            <a:pPr marL="171450" lvl="0" indent="-171450">
              <a:buFont typeface="Arial" panose="020B0604020202020204" pitchFamily="34" charset="0"/>
              <a:buChar char="•"/>
            </a:pPr>
            <a:r>
              <a:rPr lang="es-MX" sz="1200" kern="0" dirty="0" smtClean="0">
                <a:solidFill>
                  <a:srgbClr val="2A6099"/>
                </a:solidFill>
                <a:highlight>
                  <a:scrgbClr r="0" g="0" b="0">
                    <a:alpha val="0"/>
                  </a:scrgbClr>
                </a:highlight>
                <a:ea typeface="Segoe UI" pitchFamily="2"/>
                <a:cs typeface="Tahoma" pitchFamily="2"/>
              </a:rPr>
              <a:t>Equipo multidisciplinar</a:t>
            </a:r>
            <a:endParaRPr lang="es-MX" sz="1200" kern="0" dirty="0">
              <a:solidFill>
                <a:srgbClr val="2A6099"/>
              </a:solidFill>
              <a:highlight>
                <a:scrgbClr r="0" g="0" b="0">
                  <a:alpha val="0"/>
                </a:scrgbClr>
              </a:highlight>
              <a:ea typeface="Segoe UI" pitchFamily="2"/>
              <a:cs typeface="Tahoma" pitchFamily="2"/>
            </a:endParaRPr>
          </a:p>
          <a:p>
            <a:pPr marL="171450" lvl="0" indent="-171450">
              <a:buFont typeface="Arial" panose="020B0604020202020204" pitchFamily="34" charset="0"/>
              <a:buChar char="•"/>
            </a:pPr>
            <a:r>
              <a:rPr lang="es-MX" sz="1200" kern="0" dirty="0" err="1">
                <a:solidFill>
                  <a:srgbClr val="2A6099"/>
                </a:solidFill>
                <a:highlight>
                  <a:scrgbClr r="0" g="0" b="0">
                    <a:alpha val="0"/>
                  </a:scrgbClr>
                </a:highlight>
                <a:ea typeface="Segoe UI" pitchFamily="2"/>
                <a:cs typeface="Tahoma" pitchFamily="2"/>
              </a:rPr>
              <a:t>Subproyectos</a:t>
            </a:r>
            <a:r>
              <a:rPr lang="es-MX" sz="1200" kern="0" dirty="0">
                <a:solidFill>
                  <a:srgbClr val="2A6099"/>
                </a:solidFill>
                <a:highlight>
                  <a:scrgbClr r="0" g="0" b="0">
                    <a:alpha val="0"/>
                  </a:scrgbClr>
                </a:highlight>
                <a:ea typeface="Segoe UI" pitchFamily="2"/>
                <a:cs typeface="Tahoma" pitchFamily="2"/>
              </a:rPr>
              <a:t> a partir del proyecto </a:t>
            </a:r>
            <a:r>
              <a:rPr lang="es-MX" sz="1200" kern="0" dirty="0" smtClean="0">
                <a:solidFill>
                  <a:srgbClr val="2A6099"/>
                </a:solidFill>
                <a:highlight>
                  <a:scrgbClr r="0" g="0" b="0">
                    <a:alpha val="0"/>
                  </a:scrgbClr>
                </a:highlight>
                <a:ea typeface="Segoe UI" pitchFamily="2"/>
                <a:cs typeface="Tahoma" pitchFamily="2"/>
              </a:rPr>
              <a:t>general</a:t>
            </a:r>
            <a:endParaRPr lang="es-MX" sz="1200" kern="0" dirty="0">
              <a:solidFill>
                <a:srgbClr val="2A6099"/>
              </a:solidFill>
              <a:highlight>
                <a:scrgbClr r="0" g="0" b="0">
                  <a:alpha val="0"/>
                </a:scrgbClr>
              </a:highlight>
              <a:ea typeface="Segoe UI" pitchFamily="2"/>
              <a:cs typeface="Tahoma" pitchFamily="2"/>
            </a:endParaRPr>
          </a:p>
          <a:p>
            <a:pPr marL="171450" indent="-171450">
              <a:buFont typeface="Arial" panose="020B0604020202020204" pitchFamily="34" charset="0"/>
              <a:buChar char="•"/>
            </a:pPr>
            <a:r>
              <a:rPr lang="es-MX" sz="1200" kern="0" dirty="0">
                <a:solidFill>
                  <a:srgbClr val="2A6099"/>
                </a:solidFill>
                <a:highlight>
                  <a:scrgbClr r="0" g="0" b="0">
                    <a:alpha val="0"/>
                  </a:scrgbClr>
                </a:highlight>
                <a:ea typeface="Segoe UI" pitchFamily="2"/>
                <a:cs typeface="Tahoma" pitchFamily="2"/>
              </a:rPr>
              <a:t>Reuniones </a:t>
            </a:r>
            <a:r>
              <a:rPr lang="es-MX" sz="1200" kern="0" dirty="0" smtClean="0">
                <a:solidFill>
                  <a:srgbClr val="2A6099"/>
                </a:solidFill>
                <a:highlight>
                  <a:scrgbClr r="0" g="0" b="0">
                    <a:alpha val="0"/>
                  </a:scrgbClr>
                </a:highlight>
                <a:ea typeface="Segoe UI" pitchFamily="2"/>
                <a:cs typeface="Tahoma" pitchFamily="2"/>
              </a:rPr>
              <a:t>virtuales</a:t>
            </a:r>
            <a:endParaRPr lang="es-MX" sz="1200" kern="0" dirty="0">
              <a:solidFill>
                <a:srgbClr val="2A6099"/>
              </a:solidFill>
              <a:highlight>
                <a:scrgbClr r="0" g="0" b="0">
                  <a:alpha val="0"/>
                </a:scrgbClr>
              </a:highlight>
              <a:ea typeface="Segoe UI" pitchFamily="2"/>
              <a:cs typeface="Tahoma" pitchFamily="2"/>
            </a:endParaRPr>
          </a:p>
        </p:txBody>
      </p:sp>
      <p:pic>
        <p:nvPicPr>
          <p:cNvPr id="2050" name="Picture 2" descr="5 Tips para Mejorar la Productividad Sostenible de tus Equipos  Multidisciplinarios - Blog bHybr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1918245"/>
            <a:ext cx="2014101" cy="202165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a:stretch>
            <a:fillRect/>
          </a:stretch>
        </p:blipFill>
        <p:spPr>
          <a:xfrm>
            <a:off x="4762919" y="2139702"/>
            <a:ext cx="1535149" cy="1368152"/>
          </a:xfrm>
          <a:prstGeom prst="rect">
            <a:avLst/>
          </a:prstGeom>
        </p:spPr>
      </p:pic>
    </p:spTree>
    <p:extLst>
      <p:ext uri="{BB962C8B-B14F-4D97-AF65-F5344CB8AC3E}">
        <p14:creationId xmlns:p14="http://schemas.microsoft.com/office/powerpoint/2010/main" val="159703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55576" y="915566"/>
            <a:ext cx="3384376" cy="4062651"/>
          </a:xfrm>
          <a:prstGeom prst="rect">
            <a:avLst/>
          </a:prstGeom>
          <a:noFill/>
        </p:spPr>
        <p:txBody>
          <a:bodyPr wrap="square" rtlCol="0">
            <a:spAutoFit/>
          </a:bodyPr>
          <a:lstStyle/>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400" u="sng" kern="0" dirty="0">
                <a:solidFill>
                  <a:srgbClr val="2A6099"/>
                </a:solidFill>
                <a:highlight>
                  <a:scrgbClr r="0" g="0" b="0">
                    <a:alpha val="0"/>
                  </a:scrgbClr>
                </a:highlight>
                <a:ea typeface="Segoe UI" pitchFamily="2"/>
                <a:cs typeface="Tahoma" pitchFamily="2"/>
              </a:rPr>
              <a:t>Conveniencia</a:t>
            </a:r>
            <a:r>
              <a:rPr lang="es-MX" sz="1400" kern="0" dirty="0">
                <a:solidFill>
                  <a:srgbClr val="2A6099"/>
                </a:solidFill>
                <a:highlight>
                  <a:scrgbClr r="0" g="0" b="0">
                    <a:alpha val="0"/>
                  </a:scrgbClr>
                </a:highlight>
                <a:ea typeface="Segoe UI" pitchFamily="2"/>
                <a:cs typeface="Tahoma" pitchFamily="2"/>
              </a:rPr>
              <a:t>.- al cubrir la atención en salud de los diferentes perfiles de población</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400" kern="0" dirty="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400" u="sng" kern="0" dirty="0">
                <a:solidFill>
                  <a:srgbClr val="2A6099"/>
                </a:solidFill>
                <a:highlight>
                  <a:scrgbClr r="0" g="0" b="0">
                    <a:alpha val="0"/>
                  </a:scrgbClr>
                </a:highlight>
                <a:ea typeface="Segoe UI" pitchFamily="2"/>
                <a:cs typeface="Tahoma" pitchFamily="2"/>
              </a:rPr>
              <a:t>Relevancia social</a:t>
            </a:r>
            <a:r>
              <a:rPr lang="es-MX" sz="1400" kern="0" dirty="0">
                <a:solidFill>
                  <a:srgbClr val="2A6099"/>
                </a:solidFill>
                <a:highlight>
                  <a:scrgbClr r="0" g="0" b="0">
                    <a:alpha val="0"/>
                  </a:scrgbClr>
                </a:highlight>
                <a:ea typeface="Segoe UI" pitchFamily="2"/>
                <a:cs typeface="Tahoma" pitchFamily="2"/>
              </a:rPr>
              <a:t>.- aumentar la esperanza de vida con soluciones </a:t>
            </a:r>
            <a:r>
              <a:rPr lang="es-MX" sz="1400" kern="0" dirty="0" smtClean="0">
                <a:solidFill>
                  <a:srgbClr val="2A6099"/>
                </a:solidFill>
                <a:highlight>
                  <a:scrgbClr r="0" g="0" b="0">
                    <a:alpha val="0"/>
                  </a:scrgbClr>
                </a:highlight>
                <a:ea typeface="Segoe UI" pitchFamily="2"/>
                <a:cs typeface="Tahoma" pitchFamily="2"/>
              </a:rPr>
              <a:t>tecnológicas</a:t>
            </a:r>
            <a:endParaRPr lang="es-MX" sz="1400" kern="0" dirty="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400" kern="0" dirty="0" smtClean="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400" u="sng" kern="0" dirty="0" smtClean="0">
                <a:solidFill>
                  <a:srgbClr val="2A6099"/>
                </a:solidFill>
                <a:highlight>
                  <a:scrgbClr r="0" g="0" b="0">
                    <a:alpha val="0"/>
                  </a:scrgbClr>
                </a:highlight>
                <a:ea typeface="Segoe UI" pitchFamily="2"/>
                <a:cs typeface="Tahoma" pitchFamily="2"/>
              </a:rPr>
              <a:t>Implicaciones practicas</a:t>
            </a:r>
            <a:r>
              <a:rPr lang="es-MX" sz="1400" kern="0" dirty="0" smtClean="0">
                <a:solidFill>
                  <a:srgbClr val="2A6099"/>
                </a:solidFill>
                <a:highlight>
                  <a:scrgbClr r="0" g="0" b="0">
                    <a:alpha val="0"/>
                  </a:scrgbClr>
                </a:highlight>
                <a:ea typeface="Segoe UI" pitchFamily="2"/>
                <a:cs typeface="Tahoma" pitchFamily="2"/>
              </a:rPr>
              <a:t>.- </a:t>
            </a:r>
            <a:r>
              <a:rPr lang="es-MX" sz="1400" kern="0" dirty="0">
                <a:solidFill>
                  <a:srgbClr val="2A6099"/>
                </a:solidFill>
                <a:highlight>
                  <a:scrgbClr r="0" g="0" b="0">
                    <a:alpha val="0"/>
                  </a:scrgbClr>
                </a:highlight>
                <a:ea typeface="Segoe UI" pitchFamily="2"/>
                <a:cs typeface="Tahoma" pitchFamily="2"/>
              </a:rPr>
              <a:t>generar acceso a la infraestructura y servicios</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400" kern="0" dirty="0" smtClean="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400" u="sng" kern="0" dirty="0" smtClean="0">
                <a:solidFill>
                  <a:srgbClr val="2A6099"/>
                </a:solidFill>
                <a:highlight>
                  <a:scrgbClr r="0" g="0" b="0">
                    <a:alpha val="0"/>
                  </a:scrgbClr>
                </a:highlight>
                <a:ea typeface="Segoe UI" pitchFamily="2"/>
                <a:cs typeface="Tahoma" pitchFamily="2"/>
              </a:rPr>
              <a:t>Valor teórico</a:t>
            </a:r>
            <a:r>
              <a:rPr lang="es-MX" sz="1400" kern="0" dirty="0" smtClean="0">
                <a:solidFill>
                  <a:srgbClr val="2A6099"/>
                </a:solidFill>
                <a:highlight>
                  <a:scrgbClr r="0" g="0" b="0">
                    <a:alpha val="0"/>
                  </a:scrgbClr>
                </a:highlight>
                <a:ea typeface="Segoe UI" pitchFamily="2"/>
                <a:cs typeface="Tahoma" pitchFamily="2"/>
              </a:rPr>
              <a:t>.- </a:t>
            </a:r>
            <a:r>
              <a:rPr lang="es-MX" sz="1400" kern="0" dirty="0">
                <a:solidFill>
                  <a:srgbClr val="2A6099"/>
                </a:solidFill>
                <a:highlight>
                  <a:scrgbClr r="0" g="0" b="0">
                    <a:alpha val="0"/>
                  </a:scrgbClr>
                </a:highlight>
                <a:ea typeface="Segoe UI" pitchFamily="2"/>
                <a:cs typeface="Tahoma" pitchFamily="2"/>
              </a:rPr>
              <a:t>nuevo nivel de conocimiento en el análisis e interpretación de </a:t>
            </a:r>
            <a:r>
              <a:rPr lang="es-MX" sz="1400" kern="0" dirty="0" smtClean="0">
                <a:solidFill>
                  <a:srgbClr val="2A6099"/>
                </a:solidFill>
                <a:highlight>
                  <a:scrgbClr r="0" g="0" b="0">
                    <a:alpha val="0"/>
                  </a:scrgbClr>
                </a:highlight>
                <a:ea typeface="Segoe UI" pitchFamily="2"/>
                <a:cs typeface="Tahoma" pitchFamily="2"/>
              </a:rPr>
              <a:t>los datos en </a:t>
            </a:r>
            <a:r>
              <a:rPr lang="es-MX" sz="1400" kern="0" dirty="0">
                <a:solidFill>
                  <a:srgbClr val="2A6099"/>
                </a:solidFill>
                <a:highlight>
                  <a:scrgbClr r="0" g="0" b="0">
                    <a:alpha val="0"/>
                  </a:scrgbClr>
                </a:highlight>
                <a:ea typeface="Segoe UI" pitchFamily="2"/>
                <a:cs typeface="Tahoma" pitchFamily="2"/>
              </a:rPr>
              <a:t>los sistemas de salud</a:t>
            </a: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400" kern="0" dirty="0" smtClean="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r>
              <a:rPr lang="es-MX" sz="1400" u="sng" kern="0" dirty="0" smtClean="0">
                <a:solidFill>
                  <a:srgbClr val="2A6099"/>
                </a:solidFill>
                <a:highlight>
                  <a:scrgbClr r="0" g="0" b="0">
                    <a:alpha val="0"/>
                  </a:scrgbClr>
                </a:highlight>
                <a:ea typeface="Segoe UI" pitchFamily="2"/>
                <a:cs typeface="Tahoma" pitchFamily="2"/>
              </a:rPr>
              <a:t>Utilidad metodológica</a:t>
            </a:r>
            <a:r>
              <a:rPr lang="es-MX" sz="1400" kern="0" dirty="0" smtClean="0">
                <a:solidFill>
                  <a:srgbClr val="2A6099"/>
                </a:solidFill>
                <a:highlight>
                  <a:scrgbClr r="0" g="0" b="0">
                    <a:alpha val="0"/>
                  </a:scrgbClr>
                </a:highlight>
                <a:ea typeface="Segoe UI" pitchFamily="2"/>
                <a:cs typeface="Tahoma" pitchFamily="2"/>
              </a:rPr>
              <a:t>.- al diagnosticar </a:t>
            </a:r>
            <a:r>
              <a:rPr lang="es-MX" sz="1400" kern="0" dirty="0">
                <a:solidFill>
                  <a:srgbClr val="2A6099"/>
                </a:solidFill>
                <a:highlight>
                  <a:scrgbClr r="0" g="0" b="0">
                    <a:alpha val="0"/>
                  </a:scrgbClr>
                </a:highlight>
                <a:ea typeface="Segoe UI" pitchFamily="2"/>
                <a:cs typeface="Tahoma" pitchFamily="2"/>
              </a:rPr>
              <a:t>soluciones óptimas </a:t>
            </a:r>
            <a:r>
              <a:rPr lang="es-MX" sz="1400" kern="0" dirty="0" smtClean="0">
                <a:solidFill>
                  <a:srgbClr val="2A6099"/>
                </a:solidFill>
                <a:highlight>
                  <a:scrgbClr r="0" g="0" b="0">
                    <a:alpha val="0"/>
                  </a:scrgbClr>
                </a:highlight>
                <a:ea typeface="Segoe UI" pitchFamily="2"/>
                <a:cs typeface="Tahoma" pitchFamily="2"/>
              </a:rPr>
              <a:t>de IA y ML</a:t>
            </a:r>
            <a:endParaRPr lang="es-MX" sz="1400" kern="0" dirty="0">
              <a:solidFill>
                <a:srgbClr val="2A6099"/>
              </a:solidFill>
              <a:highlight>
                <a:scrgbClr r="0" g="0" b="0">
                  <a:alpha val="0"/>
                </a:scrgbClr>
              </a:highlight>
              <a:ea typeface="Segoe UI" pitchFamily="2"/>
              <a:cs typeface="Tahoma" pitchFamily="2"/>
            </a:endParaRPr>
          </a:p>
          <a:p>
            <a:pPr marL="171450" lvl="0" indent="-171450" algn="just" hangingPunct="0">
              <a:buFont typeface="Arial" panose="020B0604020202020204" pitchFamily="34" charset="0"/>
              <a:buChar char="•"/>
              <a:defRPr sz="1800" b="0" i="0" u="none" strike="noStrike" kern="0" cap="none" spc="0" baseline="0">
                <a:solidFill>
                  <a:srgbClr val="000000"/>
                </a:solidFill>
                <a:uFillTx/>
              </a:defRPr>
            </a:pPr>
            <a:endParaRPr lang="es-MX" sz="1200" kern="0" dirty="0">
              <a:solidFill>
                <a:srgbClr val="2A6099"/>
              </a:solidFill>
              <a:highlight>
                <a:scrgbClr r="0" g="0" b="0">
                  <a:alpha val="0"/>
                </a:scrgbClr>
              </a:highlight>
              <a:ea typeface="Segoe UI" pitchFamily="2"/>
              <a:cs typeface="Tahoma" pitchFamily="2"/>
            </a:endParaRPr>
          </a:p>
        </p:txBody>
      </p:sp>
      <p:sp>
        <p:nvSpPr>
          <p:cNvPr id="4" name="3 Rectángulo"/>
          <p:cNvSpPr/>
          <p:nvPr/>
        </p:nvSpPr>
        <p:spPr>
          <a:xfrm>
            <a:off x="4644007" y="1115798"/>
            <a:ext cx="3816424" cy="288032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endParaRPr>
          </a:p>
        </p:txBody>
      </p:sp>
      <p:sp>
        <p:nvSpPr>
          <p:cNvPr id="5" name="4 CuadroTexto"/>
          <p:cNvSpPr txBox="1"/>
          <p:nvPr/>
        </p:nvSpPr>
        <p:spPr>
          <a:xfrm>
            <a:off x="6012160" y="4010886"/>
            <a:ext cx="1584088" cy="276999"/>
          </a:xfrm>
          <a:prstGeom prst="rect">
            <a:avLst/>
          </a:prstGeom>
          <a:noFill/>
        </p:spPr>
        <p:txBody>
          <a:bodyPr wrap="none" rtlCol="0">
            <a:spAutoFit/>
          </a:bodyPr>
          <a:lstStyle/>
          <a:p>
            <a:r>
              <a:rPr lang="es-MX" sz="1200" kern="0" dirty="0" smtClean="0">
                <a:solidFill>
                  <a:srgbClr val="2A6099"/>
                </a:solidFill>
                <a:highlight>
                  <a:scrgbClr r="0" g="0" b="0">
                    <a:alpha val="0"/>
                  </a:scrgbClr>
                </a:highlight>
                <a:cs typeface="Tahoma" pitchFamily="2"/>
              </a:rPr>
              <a:t>Escenarios resultantes</a:t>
            </a:r>
            <a:endParaRPr lang="es-MX" sz="1200" dirty="0"/>
          </a:p>
        </p:txBody>
      </p:sp>
      <p:sp>
        <p:nvSpPr>
          <p:cNvPr id="10" name="1 CuadroTexto"/>
          <p:cNvSpPr txBox="1"/>
          <p:nvPr/>
        </p:nvSpPr>
        <p:spPr>
          <a:xfrm>
            <a:off x="755576" y="525909"/>
            <a:ext cx="5472608" cy="461665"/>
          </a:xfrm>
          <a:prstGeom prst="rect">
            <a:avLst/>
          </a:prstGeom>
          <a:noFill/>
        </p:spPr>
        <p:txBody>
          <a:bodyPr wrap="square" rtlCol="0">
            <a:spAutoFit/>
          </a:bodyPr>
          <a:lstStyle/>
          <a:p>
            <a:r>
              <a:rPr lang="es-MX" sz="2400" dirty="0" smtClean="0"/>
              <a:t>Resultados</a:t>
            </a:r>
            <a:endParaRPr lang="es-MX" sz="2400" dirty="0"/>
          </a:p>
        </p:txBody>
      </p:sp>
      <p:pic>
        <p:nvPicPr>
          <p:cNvPr id="11" name="Imagen 10"/>
          <p:cNvPicPr>
            <a:picLocks noChangeAspect="1"/>
          </p:cNvPicPr>
          <p:nvPr/>
        </p:nvPicPr>
        <p:blipFill>
          <a:blip r:embed="rId3"/>
          <a:stretch>
            <a:fillRect/>
          </a:stretch>
        </p:blipFill>
        <p:spPr>
          <a:xfrm>
            <a:off x="4716015" y="1642579"/>
            <a:ext cx="3672408" cy="1770003"/>
          </a:xfrm>
          <a:prstGeom prst="rect">
            <a:avLst/>
          </a:prstGeom>
        </p:spPr>
      </p:pic>
    </p:spTree>
    <p:extLst>
      <p:ext uri="{BB962C8B-B14F-4D97-AF65-F5344CB8AC3E}">
        <p14:creationId xmlns:p14="http://schemas.microsoft.com/office/powerpoint/2010/main" val="3271155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973</Words>
  <Application>Microsoft Office PowerPoint</Application>
  <PresentationFormat>Presentación en pantalla (16:9)</PresentationFormat>
  <Paragraphs>96</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vt:lpstr>
      <vt:lpstr>Calibri</vt:lpstr>
      <vt:lpstr>OpenSymbol</vt:lpstr>
      <vt:lpstr>Segoe UI</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AGC</cp:lastModifiedBy>
  <cp:revision>25</cp:revision>
  <dcterms:created xsi:type="dcterms:W3CDTF">2020-11-05T00:40:14Z</dcterms:created>
  <dcterms:modified xsi:type="dcterms:W3CDTF">2020-11-14T17:42:21Z</dcterms:modified>
</cp:coreProperties>
</file>