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90" r:id="rId4"/>
    <p:sldId id="271" r:id="rId5"/>
    <p:sldId id="272" r:id="rId6"/>
    <p:sldId id="273" r:id="rId7"/>
    <p:sldId id="275" r:id="rId8"/>
    <p:sldId id="274" r:id="rId9"/>
    <p:sldId id="278" r:id="rId10"/>
    <p:sldId id="279" r:id="rId11"/>
    <p:sldId id="289" r:id="rId12"/>
    <p:sldId id="288" r:id="rId13"/>
    <p:sldId id="280" r:id="rId14"/>
    <p:sldId id="286" r:id="rId15"/>
    <p:sldId id="282" r:id="rId16"/>
    <p:sldId id="283" r:id="rId17"/>
    <p:sldId id="285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743"/>
    <a:srgbClr val="6C6549"/>
    <a:srgbClr val="A85D67"/>
    <a:srgbClr val="A09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gradFill>
          <a:gsLst>
            <a:gs pos="94000">
              <a:schemeClr val="bg1"/>
            </a:gs>
            <a:gs pos="0">
              <a:schemeClr val="accent1">
                <a:lumMod val="75000"/>
                <a:alpha val="55000"/>
              </a:schemeClr>
            </a:gs>
            <a:gs pos="67000">
              <a:schemeClr val="accent1">
                <a:alpha val="6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40768" y="244479"/>
            <a:ext cx="10510463" cy="2645228"/>
          </a:xfrm>
        </p:spPr>
        <p:txBody>
          <a:bodyPr anchor="b"/>
          <a:lstStyle>
            <a:lvl1pPr algn="ctr">
              <a:lnSpc>
                <a:spcPct val="80000"/>
              </a:lnSpc>
              <a:defRPr sz="6000" b="1" cap="all" baseline="0">
                <a:solidFill>
                  <a:schemeClr val="bg1"/>
                </a:solidFill>
                <a:effectLst>
                  <a:outerShdw blurRad="50800" dist="38100" algn="tl" rotWithShape="0">
                    <a:srgbClr val="A85D67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781" y="3341716"/>
            <a:ext cx="10510463" cy="2144684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00D548F4-6B40-194F-AD2A-74297C0F3A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396" y="-752896"/>
            <a:ext cx="11492617" cy="3788229"/>
          </a:xfrm>
          <a:prstGeom prst="bentConnector3">
            <a:avLst>
              <a:gd name="adj1" fmla="val 93334"/>
            </a:avLst>
          </a:prstGeom>
          <a:ln w="98425">
            <a:solidFill>
              <a:srgbClr val="A85D6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68D0113-0AA8-024D-8969-5CDBC030C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1097" y="5795103"/>
            <a:ext cx="2146300" cy="67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874393-9F58-D746-AA0E-7C04AAA6B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9427" y="6066727"/>
            <a:ext cx="838200" cy="27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734534-32A5-F241-9BFC-719EDD3F6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79657" y="5965127"/>
            <a:ext cx="812800" cy="76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CB3B09-A3F6-E047-AE35-2944526DEA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o e Imagen Color2">
    <p:bg>
      <p:bgPr>
        <a:gradFill>
          <a:gsLst>
            <a:gs pos="33000">
              <a:schemeClr val="bg1"/>
            </a:gs>
            <a:gs pos="3000">
              <a:schemeClr val="accent3"/>
            </a:gs>
            <a:gs pos="17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3438" y="325464"/>
            <a:ext cx="4198588" cy="136385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3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7107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73438" y="1906292"/>
            <a:ext cx="4198588" cy="447901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9032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52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70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48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32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864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7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ciones">
    <p:bg>
      <p:bgPr>
        <a:gradFill>
          <a:gsLst>
            <a:gs pos="64000">
              <a:schemeClr val="bg1"/>
            </a:gs>
            <a:gs pos="1000">
              <a:schemeClr val="accent1">
                <a:lumMod val="75000"/>
                <a:alpha val="55000"/>
              </a:schemeClr>
            </a:gs>
            <a:gs pos="31000">
              <a:schemeClr val="accent1">
                <a:alpha val="6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97397" y="389796"/>
            <a:ext cx="8853834" cy="22089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cap="all" baseline="0">
                <a:solidFill>
                  <a:schemeClr val="bg1"/>
                </a:solidFill>
                <a:effectLst>
                  <a:outerShdw blurRad="50800" dist="38100" algn="tl" rotWithShape="0">
                    <a:srgbClr val="A85D67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/>
              <a:t>Sección 1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7397" y="2848730"/>
            <a:ext cx="8853834" cy="2144684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MX" dirty="0"/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00D548F4-6B40-194F-AD2A-74297C0F3A7C}"/>
              </a:ext>
            </a:extLst>
          </p:cNvPr>
          <p:cNvCxnSpPr>
            <a:cxnSpLocks/>
          </p:cNvCxnSpPr>
          <p:nvPr userDrawn="1"/>
        </p:nvCxnSpPr>
        <p:spPr>
          <a:xfrm flipV="1">
            <a:off x="-588936" y="2185261"/>
            <a:ext cx="2774197" cy="1735811"/>
          </a:xfrm>
          <a:prstGeom prst="bentConnector3">
            <a:avLst>
              <a:gd name="adj1" fmla="val 50000"/>
            </a:avLst>
          </a:prstGeom>
          <a:ln w="98425">
            <a:solidFill>
              <a:srgbClr val="A85D6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68D0113-0AA8-024D-8969-5CDBC030C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1097" y="5795103"/>
            <a:ext cx="2146300" cy="67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874393-9F58-D746-AA0E-7C04AAA6B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9427" y="6066727"/>
            <a:ext cx="838200" cy="27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734534-32A5-F241-9BFC-719EDD3F6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79657" y="5965127"/>
            <a:ext cx="812800" cy="76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CB3B09-A3F6-E047-AE35-2944526DEA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gradFill>
          <a:gsLst>
            <a:gs pos="33000">
              <a:schemeClr val="bg1"/>
            </a:gs>
            <a:gs pos="0">
              <a:schemeClr val="accent1">
                <a:lumMod val="75000"/>
                <a:alpha val="63000"/>
              </a:schemeClr>
            </a:gs>
            <a:gs pos="11000">
              <a:schemeClr val="accent1">
                <a:alpha val="8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114300" algn="ctr" rotWithShape="0">
                    <a:srgbClr val="A85D67"/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32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A35691-56FC-3A40-81EB-0528C52BC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o e Imagen">
    <p:bg>
      <p:bgPr>
        <a:gradFill>
          <a:gsLst>
            <a:gs pos="33000">
              <a:schemeClr val="bg1"/>
            </a:gs>
            <a:gs pos="0">
              <a:schemeClr val="accent1">
                <a:lumMod val="75000"/>
                <a:alpha val="63000"/>
              </a:schemeClr>
            </a:gs>
            <a:gs pos="11000">
              <a:schemeClr val="accent1">
                <a:alpha val="8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3438" y="325464"/>
            <a:ext cx="4198588" cy="1363851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A85D67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7107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73438" y="1906292"/>
            <a:ext cx="4198588" cy="447901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05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nectactica">
    <p:bg>
      <p:bgPr>
        <a:gradFill>
          <a:gsLst>
            <a:gs pos="94000">
              <a:schemeClr val="bg1"/>
            </a:gs>
            <a:gs pos="0">
              <a:schemeClr val="accent1">
                <a:lumMod val="75000"/>
                <a:alpha val="55000"/>
              </a:schemeClr>
            </a:gs>
            <a:gs pos="67000">
              <a:schemeClr val="accent1">
                <a:alpha val="6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8D0113-0AA8-024D-8969-5CDBC030C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0419" y="5795103"/>
            <a:ext cx="2146300" cy="67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874393-9F58-D746-AA0E-7C04AAA6B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6900" y="6066727"/>
            <a:ext cx="838200" cy="27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734534-32A5-F241-9BFC-719EDD3F6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908781" y="5965127"/>
            <a:ext cx="812800" cy="762000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4AFE7DD-4E18-A241-AA65-8791C39B462D}"/>
              </a:ext>
            </a:extLst>
          </p:cNvPr>
          <p:cNvSpPr/>
          <p:nvPr userDrawn="1"/>
        </p:nvSpPr>
        <p:spPr>
          <a:xfrm>
            <a:off x="470419" y="389797"/>
            <a:ext cx="11277295" cy="5158596"/>
          </a:xfrm>
          <a:prstGeom prst="roundRect">
            <a:avLst>
              <a:gd name="adj" fmla="val 2847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152400" dist="88900" dir="2700000" algn="tl" rotWithShape="0">
              <a:srgbClr val="A85D6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A922DA-4933-D949-986A-E8B1B6E5E81B}"/>
              </a:ext>
            </a:extLst>
          </p:cNvPr>
          <p:cNvSpPr/>
          <p:nvPr userDrawn="1"/>
        </p:nvSpPr>
        <p:spPr>
          <a:xfrm>
            <a:off x="1874573" y="4559985"/>
            <a:ext cx="846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0" dirty="0">
                <a:solidFill>
                  <a:schemeClr val="accent2"/>
                </a:solidFill>
              </a:rPr>
              <a:t>Educación y Emoción </a:t>
            </a:r>
            <a:r>
              <a:rPr lang="es-ES_tradnl" sz="3200" b="0" dirty="0">
                <a:solidFill>
                  <a:schemeClr val="bg2">
                    <a:lumMod val="25000"/>
                  </a:schemeClr>
                </a:solidFill>
              </a:rPr>
              <a:t>|</a:t>
            </a:r>
            <a:r>
              <a:rPr lang="es-ES_tradnl" sz="3200" b="0" dirty="0">
                <a:solidFill>
                  <a:srgbClr val="6C6549"/>
                </a:solidFill>
              </a:rPr>
              <a:t> 4, 5 y 6 de Noviembre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FD92444-D095-7641-899F-6A86748CE9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947170" y="954592"/>
            <a:ext cx="4297660" cy="298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Color2">
    <p:bg>
      <p:bgPr>
        <a:gradFill>
          <a:gsLst>
            <a:gs pos="94000">
              <a:schemeClr val="bg1"/>
            </a:gs>
            <a:gs pos="0">
              <a:schemeClr val="accent3"/>
            </a:gs>
            <a:gs pos="64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40768" y="244479"/>
            <a:ext cx="10510463" cy="2645228"/>
          </a:xfrm>
        </p:spPr>
        <p:txBody>
          <a:bodyPr anchor="b"/>
          <a:lstStyle>
            <a:lvl1pPr algn="ctr">
              <a:lnSpc>
                <a:spcPct val="80000"/>
              </a:lnSpc>
              <a:defRPr sz="6000" b="1" cap="all" baseline="0">
                <a:solidFill>
                  <a:schemeClr val="bg1"/>
                </a:solidFill>
                <a:effectLst>
                  <a:outerShdw blurRad="50800" dist="38100" algn="tl" rotWithShape="0">
                    <a:srgbClr val="164743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781" y="3341716"/>
            <a:ext cx="10510463" cy="2144684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00D548F4-6B40-194F-AD2A-74297C0F3A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396" y="-752896"/>
            <a:ext cx="11492617" cy="3788229"/>
          </a:xfrm>
          <a:prstGeom prst="bentConnector3">
            <a:avLst>
              <a:gd name="adj1" fmla="val 93334"/>
            </a:avLst>
          </a:prstGeom>
          <a:ln w="98425">
            <a:solidFill>
              <a:srgbClr val="16474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68D0113-0AA8-024D-8969-5CDBC030C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1097" y="5795103"/>
            <a:ext cx="2146300" cy="67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874393-9F58-D746-AA0E-7C04AAA6B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9427" y="6066727"/>
            <a:ext cx="838200" cy="27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734534-32A5-F241-9BFC-719EDD3F6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79657" y="5965127"/>
            <a:ext cx="812800" cy="76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CB3B09-A3F6-E047-AE35-2944526DEA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ciones Color2">
    <p:bg>
      <p:bgPr>
        <a:gradFill>
          <a:gsLst>
            <a:gs pos="64000">
              <a:schemeClr val="bg1"/>
            </a:gs>
            <a:gs pos="0">
              <a:schemeClr val="accent3"/>
            </a:gs>
            <a:gs pos="44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97397" y="389796"/>
            <a:ext cx="8853834" cy="22089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b="1" cap="all" baseline="0">
                <a:solidFill>
                  <a:schemeClr val="bg1"/>
                </a:solidFill>
                <a:effectLst>
                  <a:outerShdw blurRad="50800" dist="38100" algn="tl" rotWithShape="0">
                    <a:srgbClr val="164743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dirty="0"/>
              <a:t>Sección 1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7397" y="2848730"/>
            <a:ext cx="8853834" cy="2144684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MX" dirty="0"/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00D548F4-6B40-194F-AD2A-74297C0F3A7C}"/>
              </a:ext>
            </a:extLst>
          </p:cNvPr>
          <p:cNvCxnSpPr>
            <a:cxnSpLocks/>
          </p:cNvCxnSpPr>
          <p:nvPr userDrawn="1"/>
        </p:nvCxnSpPr>
        <p:spPr>
          <a:xfrm flipV="1">
            <a:off x="-588936" y="2185261"/>
            <a:ext cx="2774197" cy="1735811"/>
          </a:xfrm>
          <a:prstGeom prst="bentConnector3">
            <a:avLst>
              <a:gd name="adj1" fmla="val 50000"/>
            </a:avLst>
          </a:prstGeom>
          <a:ln w="98425">
            <a:solidFill>
              <a:srgbClr val="16474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868D0113-0AA8-024D-8969-5CDBC030C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1097" y="5795103"/>
            <a:ext cx="2146300" cy="67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874393-9F58-D746-AA0E-7C04AAA6B1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69427" y="6066727"/>
            <a:ext cx="838200" cy="279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734534-32A5-F241-9BFC-719EDD3F65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79657" y="5965127"/>
            <a:ext cx="812800" cy="762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CB3B09-A3F6-E047-AE35-2944526DEA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Color2">
    <p:bg>
      <p:bgPr>
        <a:gradFill>
          <a:gsLst>
            <a:gs pos="33000">
              <a:schemeClr val="bg1"/>
            </a:gs>
            <a:gs pos="3000">
              <a:schemeClr val="accent3"/>
            </a:gs>
            <a:gs pos="17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114300" algn="ctr" rotWithShape="0">
                    <a:schemeClr val="accent3"/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3200">
                <a:solidFill>
                  <a:schemeClr val="tx2"/>
                </a:solidFill>
              </a:defRPr>
            </a:lvl2pPr>
            <a:lvl3pPr marL="914400" indent="0">
              <a:buNone/>
              <a:defRPr sz="28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A35691-56FC-3A40-81EB-0528C52BC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64487" y="5855285"/>
            <a:ext cx="876416" cy="6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D390-F1C9-46EB-88B5-E4C1AFD97354}" type="datetimeFigureOut">
              <a:rPr lang="es-MX" smtClean="0"/>
              <a:pPr/>
              <a:t>10/11/2020</a:t>
            </a:fld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4479-5271-4C57-861C-78C1890810A8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E1D8A66-D2A3-9D49-AF30-D42E84DC6F1A}"/>
              </a:ext>
            </a:extLst>
          </p:cNvPr>
          <p:cNvGrpSpPr/>
          <p:nvPr userDrawn="1"/>
        </p:nvGrpSpPr>
        <p:grpSpPr>
          <a:xfrm>
            <a:off x="0" y="6721474"/>
            <a:ext cx="12192000" cy="136525"/>
            <a:chOff x="461246" y="3511943"/>
            <a:chExt cx="11021352" cy="41269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82CFCB0-E2C8-F549-A615-FA04DD218EF6}"/>
                </a:ext>
              </a:extLst>
            </p:cNvPr>
            <p:cNvSpPr/>
            <p:nvPr userDrawn="1"/>
          </p:nvSpPr>
          <p:spPr>
            <a:xfrm>
              <a:off x="461246" y="3511943"/>
              <a:ext cx="1836892" cy="412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3212D3C-0142-3346-BC2F-25638E6BC3C6}"/>
                </a:ext>
              </a:extLst>
            </p:cNvPr>
            <p:cNvSpPr/>
            <p:nvPr userDrawn="1"/>
          </p:nvSpPr>
          <p:spPr>
            <a:xfrm>
              <a:off x="2298138" y="3511943"/>
              <a:ext cx="1836892" cy="412694"/>
            </a:xfrm>
            <a:prstGeom prst="rect">
              <a:avLst/>
            </a:prstGeom>
            <a:solidFill>
              <a:srgbClr val="A85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EBC0109-8C81-6E45-BF44-FA4E51FC66ED}"/>
                </a:ext>
              </a:extLst>
            </p:cNvPr>
            <p:cNvSpPr/>
            <p:nvPr userDrawn="1"/>
          </p:nvSpPr>
          <p:spPr>
            <a:xfrm>
              <a:off x="4135030" y="3511943"/>
              <a:ext cx="1836892" cy="412694"/>
            </a:xfrm>
            <a:prstGeom prst="rect">
              <a:avLst/>
            </a:prstGeom>
            <a:solidFill>
              <a:srgbClr val="164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6205E28-35C5-364A-BC0E-520ECE10DE31}"/>
                </a:ext>
              </a:extLst>
            </p:cNvPr>
            <p:cNvSpPr/>
            <p:nvPr userDrawn="1"/>
          </p:nvSpPr>
          <p:spPr>
            <a:xfrm>
              <a:off x="5971922" y="3511943"/>
              <a:ext cx="1836892" cy="412694"/>
            </a:xfrm>
            <a:prstGeom prst="rect">
              <a:avLst/>
            </a:prstGeom>
            <a:solidFill>
              <a:srgbClr val="A095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DD5FE3D-45FA-394A-A5B7-0AC31B38BB35}"/>
                </a:ext>
              </a:extLst>
            </p:cNvPr>
            <p:cNvSpPr/>
            <p:nvPr userDrawn="1"/>
          </p:nvSpPr>
          <p:spPr>
            <a:xfrm>
              <a:off x="7808814" y="3511943"/>
              <a:ext cx="1836892" cy="412694"/>
            </a:xfrm>
            <a:prstGeom prst="rect">
              <a:avLst/>
            </a:prstGeom>
            <a:solidFill>
              <a:srgbClr val="6C65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D9230DB-E89F-594A-9018-4D382A5C9DE5}"/>
                </a:ext>
              </a:extLst>
            </p:cNvPr>
            <p:cNvSpPr/>
            <p:nvPr userDrawn="1"/>
          </p:nvSpPr>
          <p:spPr>
            <a:xfrm>
              <a:off x="9645706" y="3511943"/>
              <a:ext cx="1836892" cy="4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22470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7" r:id="rId4"/>
    <p:sldLayoutId id="2147483661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52" r:id="rId11"/>
    <p:sldLayoutId id="2147483653" r:id="rId12"/>
    <p:sldLayoutId id="2147483654" r:id="rId13"/>
    <p:sldLayoutId id="2147483656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1EBE19B-53E8-49E1-8E2C-2F2A5224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40" y="0"/>
            <a:ext cx="1427561" cy="11813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8C250E-5E8F-418D-BEB5-020927A4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10059B-5B68-4CE5-AC87-BFDF5A3C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241" y="-42864"/>
            <a:ext cx="6512202" cy="13085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6872F0-2BB9-4FB2-A42D-3D21236D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65" y="1181392"/>
            <a:ext cx="6180925" cy="44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365" y="211476"/>
            <a:ext cx="495327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Resultados (1)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824F95-1406-42C4-BCB0-DF169D6F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11" name="Picture 2" descr="Gráfico de respuestas de formularios. Título de la pregunta: ¿Qué opinas de llegar con conocimientos previos a la clase?. Número de respuestas: 119 respuestas.">
            <a:extLst>
              <a:ext uri="{FF2B5EF4-FFF2-40B4-BE49-F238E27FC236}">
                <a16:creationId xmlns:a16="http://schemas.microsoft.com/office/drawing/2014/main" id="{FB6CFEA2-8E1A-4767-B1A6-5423D6FE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65" y="1753936"/>
            <a:ext cx="8945218" cy="37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365" y="211476"/>
            <a:ext cx="495327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Resultados (2)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824F95-1406-42C4-BCB0-DF169D6F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3" name="Picture 2" descr="Gráfico de respuestas de formularios. Título de la pregunta: ¿Cómo prefieres que sean explicados los temas?. Número de respuestas: 119 respuestas.">
            <a:extLst>
              <a:ext uri="{FF2B5EF4-FFF2-40B4-BE49-F238E27FC236}">
                <a16:creationId xmlns:a16="http://schemas.microsoft.com/office/drawing/2014/main" id="{A6BC0227-33B6-421B-9558-4964D1A9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04" y="1516278"/>
            <a:ext cx="9104244" cy="38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3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365" y="211476"/>
            <a:ext cx="495327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Resultados (3)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824F95-1406-42C4-BCB0-DF169D6F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9" name="Picture 2" descr="Gráfico de respuestas de formularios. Título de la pregunta: ¿Cuántos minutos crees que debería durar un video introductorio sobre un tema?. Número de respuestas: 119 respuestas.">
            <a:extLst>
              <a:ext uri="{FF2B5EF4-FFF2-40B4-BE49-F238E27FC236}">
                <a16:creationId xmlns:a16="http://schemas.microsoft.com/office/drawing/2014/main" id="{D4A414C8-0225-4AEE-B753-DC3B6505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01270"/>
            <a:ext cx="9157184" cy="38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2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365" y="141440"/>
            <a:ext cx="495327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Resultados (4)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5B8E00-BC80-4411-AC8B-8501EF94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1BA281B-F21B-4EA1-8DD5-2973CE6D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2" y="1552080"/>
            <a:ext cx="9068417" cy="40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365" y="141440"/>
            <a:ext cx="495327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Resultados (5)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5B8E00-BC80-4411-AC8B-8501EF94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196BF5-D5C0-491C-94DE-9F7BC824ED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4" y="1230489"/>
            <a:ext cx="9037983" cy="4653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4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135" y="276989"/>
            <a:ext cx="603573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Conclusiones (1)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8E76BA-463B-48F0-99A2-65C2C96A0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5DC01870-45F8-4D2D-B0FC-DF6F5DA9657C}"/>
              </a:ext>
            </a:extLst>
          </p:cNvPr>
          <p:cNvSpPr txBox="1">
            <a:spLocks/>
          </p:cNvSpPr>
          <p:nvPr/>
        </p:nvSpPr>
        <p:spPr>
          <a:xfrm>
            <a:off x="2400118" y="2034752"/>
            <a:ext cx="9235292" cy="378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Los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esfuerzos adicionales 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que realizan los involucrados (docente y alumnos) es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compensado por los beneficios obtenidos.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El docente convierte a los videos pregrabados en una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fuente de transmisión de conocimiento.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La utilización de videos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democratiza la educación.</a:t>
            </a:r>
            <a:r>
              <a:rPr lang="es-ES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endParaRPr lang="es-MX" sz="1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0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8135" y="173101"/>
            <a:ext cx="6035730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Conclusiones (2)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7107" y="1121473"/>
            <a:ext cx="9394317" cy="469830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El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aprendizaje no se encuentra en función del medio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, sino fundamentalmente sobre la base de las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estrategias y técnicas didácticas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que apliquemos sobre él </a:t>
            </a:r>
            <a:r>
              <a:rPr lang="es-ES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(Cabero, Castaño, &amp; Romero, 2007) </a:t>
            </a:r>
            <a:endParaRPr lang="es-MX" sz="1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“ya se abrió el abanico </a:t>
            </a:r>
            <a:r>
              <a:rPr lang="es-MX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(...) de recursos y materiales educativos </a:t>
            </a: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al alcance de un simple Clic </a:t>
            </a:r>
            <a:r>
              <a:rPr lang="es-MX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(Mojarro &amp; Duarte, 2015) </a:t>
            </a:r>
            <a:endParaRPr lang="es-ES_tradnl" sz="1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99.2 % conocimientos previos + 66.4 % video mejor herramienta didáctica + eleva niveles de cognición </a:t>
            </a:r>
            <a:r>
              <a:rPr lang="es-ES_tradn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video pregrabado llego para quedarse</a:t>
            </a:r>
            <a:r>
              <a:rPr lang="es-ES_tradnl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3C8C7F-8B96-46B6-8524-42056C52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2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1EBE19B-53E8-49E1-8E2C-2F2A52244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40" y="0"/>
            <a:ext cx="1427561" cy="11813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8C250E-5E8F-418D-BEB5-020927A45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10059B-5B68-4CE5-AC87-BFDF5A3C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241" y="-42864"/>
            <a:ext cx="6512202" cy="13085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6872F0-2BB9-4FB2-A42D-3D21236D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11" y="1313255"/>
            <a:ext cx="6180925" cy="449521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E6E7B6-6538-4F24-BD67-74D1B50DAD85}"/>
              </a:ext>
            </a:extLst>
          </p:cNvPr>
          <p:cNvSpPr txBox="1"/>
          <p:nvPr/>
        </p:nvSpPr>
        <p:spPr>
          <a:xfrm>
            <a:off x="475601" y="3157995"/>
            <a:ext cx="2776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GRACIAS</a:t>
            </a:r>
            <a:endParaRPr lang="es-MX" sz="4400" b="1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65ED24-19FA-4C00-9ABC-CE0E490A591D}"/>
              </a:ext>
            </a:extLst>
          </p:cNvPr>
          <p:cNvSpPr txBox="1"/>
          <p:nvPr/>
        </p:nvSpPr>
        <p:spPr>
          <a:xfrm>
            <a:off x="9415436" y="3044279"/>
            <a:ext cx="27765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GRACIAS</a:t>
            </a:r>
            <a:endParaRPr lang="es-MX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1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5365" y="391731"/>
            <a:ext cx="9859618" cy="24288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videos pregrabados por el docente, como herramienta didáctica de Sistemas de Comunicaciones en CUCEI, un complemento a la exposición sincrónica en tiempos de COVID-1</a:t>
            </a:r>
            <a:endParaRPr lang="es-MX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83302" y="3711199"/>
            <a:ext cx="6943040" cy="514188"/>
          </a:xfrm>
        </p:spPr>
        <p:txBody>
          <a:bodyPr/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Blas Antonio Castañeda Aguilera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" name="Imagen 3" descr="D:\ \BLAS1\IMG_86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445" y="3250232"/>
            <a:ext cx="182118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7C078A-4B5B-45E8-ADAD-F4D21C68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37365"/>
            <a:ext cx="12192000" cy="10382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FFB92D79-9BC6-44A1-BF6C-670A96F103EB}"/>
              </a:ext>
            </a:extLst>
          </p:cNvPr>
          <p:cNvSpPr txBox="1">
            <a:spLocks/>
          </p:cNvSpPr>
          <p:nvPr/>
        </p:nvSpPr>
        <p:spPr>
          <a:xfrm>
            <a:off x="3290537" y="4655012"/>
            <a:ext cx="8199098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LGEO Carol Miroslava Castañeda Martínez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0468" y="253229"/>
            <a:ext cx="9700999" cy="1497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videos pregrabados por el docente, como herramienta didáctica de Sistemas de Comunicaciones en CUCEI, un complemento a la exposición sincrónica en tiempos de COVID-1.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7C078A-4B5B-45E8-ADAD-F4D21C68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37365"/>
            <a:ext cx="12192000" cy="10382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FFB92D79-9BC6-44A1-BF6C-670A96F103EB}"/>
              </a:ext>
            </a:extLst>
          </p:cNvPr>
          <p:cNvSpPr txBox="1">
            <a:spLocks/>
          </p:cNvSpPr>
          <p:nvPr/>
        </p:nvSpPr>
        <p:spPr>
          <a:xfrm>
            <a:off x="4264885" y="3187148"/>
            <a:ext cx="2860471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D3A0D694-63C3-4A7F-BCF7-07E8F0154EBD}"/>
              </a:ext>
            </a:extLst>
          </p:cNvPr>
          <p:cNvSpPr txBox="1">
            <a:spLocks/>
          </p:cNvSpPr>
          <p:nvPr/>
        </p:nvSpPr>
        <p:spPr>
          <a:xfrm>
            <a:off x="4550307" y="2064778"/>
            <a:ext cx="2721323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INDICE:</a:t>
            </a:r>
            <a:endParaRPr lang="es-MX" u="sng" dirty="0">
              <a:solidFill>
                <a:srgbClr val="002060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446671-FC10-4C18-8F75-1220D53CBC89}"/>
              </a:ext>
            </a:extLst>
          </p:cNvPr>
          <p:cNvSpPr txBox="1">
            <a:spLocks/>
          </p:cNvSpPr>
          <p:nvPr/>
        </p:nvSpPr>
        <p:spPr>
          <a:xfrm>
            <a:off x="4462667" y="3718549"/>
            <a:ext cx="4716776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    Objetivo 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ECFBB694-DD09-4493-82DE-2910A4258818}"/>
              </a:ext>
            </a:extLst>
          </p:cNvPr>
          <p:cNvSpPr txBox="1">
            <a:spLocks/>
          </p:cNvSpPr>
          <p:nvPr/>
        </p:nvSpPr>
        <p:spPr>
          <a:xfrm>
            <a:off x="4082668" y="4260376"/>
            <a:ext cx="4716776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 Docente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8EAF828-CD87-4615-8ECD-AFB5C6A8B306}"/>
              </a:ext>
            </a:extLst>
          </p:cNvPr>
          <p:cNvSpPr txBox="1">
            <a:spLocks/>
          </p:cNvSpPr>
          <p:nvPr/>
        </p:nvSpPr>
        <p:spPr>
          <a:xfrm>
            <a:off x="4082668" y="4783170"/>
            <a:ext cx="3656602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34A7C21A-7E49-42AE-9BC2-FF58660F02F6}"/>
              </a:ext>
            </a:extLst>
          </p:cNvPr>
          <p:cNvSpPr txBox="1">
            <a:spLocks/>
          </p:cNvSpPr>
          <p:nvPr/>
        </p:nvSpPr>
        <p:spPr>
          <a:xfrm>
            <a:off x="4082668" y="5305964"/>
            <a:ext cx="4107175" cy="514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4121" y="156108"/>
            <a:ext cx="3643758" cy="795537"/>
          </a:xfrm>
        </p:spPr>
        <p:txBody>
          <a:bodyPr>
            <a:normAutofit/>
          </a:bodyPr>
          <a:lstStyle/>
          <a:p>
            <a:r>
              <a:rPr lang="es-ES_tradnl" dirty="0"/>
              <a:t>resumen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417" y="999063"/>
            <a:ext cx="9488557" cy="2267299"/>
          </a:xfrm>
        </p:spPr>
        <p:txBody>
          <a:bodyPr/>
          <a:lstStyle/>
          <a:p>
            <a:r>
              <a:rPr lang="es-ES_tradnl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2060"/>
                </a:solidFill>
              </a:rPr>
              <a:t>investigación descriptiva</a:t>
            </a:r>
            <a:r>
              <a:rPr lang="es-ES" sz="2600" dirty="0">
                <a:solidFill>
                  <a:srgbClr val="002060"/>
                </a:solidFill>
              </a:rPr>
              <a:t> </a:t>
            </a:r>
            <a:r>
              <a:rPr lang="es-ES" sz="2600" dirty="0">
                <a:solidFill>
                  <a:srgbClr val="0070C0"/>
                </a:solidFill>
              </a:rPr>
              <a:t>referente a la </a:t>
            </a:r>
            <a:r>
              <a:rPr lang="es-ES" sz="2600" b="1" dirty="0">
                <a:solidFill>
                  <a:srgbClr val="002060"/>
                </a:solidFill>
              </a:rPr>
              <a:t>práctica docente</a:t>
            </a:r>
            <a:r>
              <a:rPr lang="es-ES_tradnl" sz="2600" dirty="0">
                <a:solidFill>
                  <a:srgbClr val="0070C0"/>
                </a:solidFill>
              </a:rPr>
              <a:t>.</a:t>
            </a:r>
          </a:p>
          <a:p>
            <a:endParaRPr lang="es-ES_tradnl" sz="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rgbClr val="0070C0"/>
                </a:solidFill>
              </a:rPr>
              <a:t>¿ Los videos pregrabados son una herramienta educativa útil en los centros universitarios en tiempos de pandemia?</a:t>
            </a:r>
            <a:endParaRPr lang="es-ES" sz="2800" dirty="0">
              <a:solidFill>
                <a:srgbClr val="0070C0"/>
              </a:solidFill>
            </a:endParaRPr>
          </a:p>
          <a:p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 txBox="1">
            <a:spLocks/>
          </p:cNvSpPr>
          <p:nvPr/>
        </p:nvSpPr>
        <p:spPr>
          <a:xfrm>
            <a:off x="817804" y="3167270"/>
            <a:ext cx="11122405" cy="2796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Estudio: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2060"/>
                </a:solidFill>
              </a:rPr>
              <a:t>99.2 %</a:t>
            </a:r>
            <a:r>
              <a:rPr lang="es-ES" sz="2600" dirty="0">
                <a:solidFill>
                  <a:srgbClr val="0070C0"/>
                </a:solidFill>
              </a:rPr>
              <a:t> considera entre </a:t>
            </a:r>
            <a:r>
              <a:rPr lang="es-ES" sz="2600" b="1" dirty="0">
                <a:solidFill>
                  <a:srgbClr val="002060"/>
                </a:solidFill>
              </a:rPr>
              <a:t>bueno y muy bueno </a:t>
            </a:r>
            <a:r>
              <a:rPr lang="es-ES" sz="2600" dirty="0">
                <a:solidFill>
                  <a:srgbClr val="0070C0"/>
                </a:solidFill>
              </a:rPr>
              <a:t>el tener </a:t>
            </a:r>
            <a:r>
              <a:rPr lang="es-ES" sz="2600" b="1" dirty="0">
                <a:solidFill>
                  <a:srgbClr val="002060"/>
                </a:solidFill>
              </a:rPr>
              <a:t>conocimientos previos a la exposición.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002060"/>
                </a:solidFill>
              </a:rPr>
              <a:t>Más del 66.4 % </a:t>
            </a:r>
            <a:r>
              <a:rPr lang="es-ES" sz="2600" dirty="0">
                <a:solidFill>
                  <a:srgbClr val="0070C0"/>
                </a:solidFill>
              </a:rPr>
              <a:t>les </a:t>
            </a:r>
            <a:r>
              <a:rPr lang="es-ES" sz="2600" b="1" dirty="0">
                <a:solidFill>
                  <a:srgbClr val="002060"/>
                </a:solidFill>
              </a:rPr>
              <a:t>gusta y aprenden mejor con el video pregrabado</a:t>
            </a:r>
            <a:r>
              <a:rPr lang="es-ES" sz="2600" dirty="0">
                <a:solidFill>
                  <a:srgbClr val="0070C0"/>
                </a:solidFill>
              </a:rPr>
              <a:t>; </a:t>
            </a:r>
            <a:r>
              <a:rPr lang="es-ES" sz="2600" b="1" dirty="0">
                <a:solidFill>
                  <a:srgbClr val="002060"/>
                </a:solidFill>
              </a:rPr>
              <a:t>futuro</a:t>
            </a:r>
            <a:r>
              <a:rPr lang="es-ES" sz="2600" dirty="0">
                <a:solidFill>
                  <a:srgbClr val="0070C0"/>
                </a:solidFill>
              </a:rPr>
              <a:t> apoyo a </a:t>
            </a:r>
            <a:r>
              <a:rPr lang="es-ES" sz="2600" b="1" dirty="0">
                <a:solidFill>
                  <a:srgbClr val="002060"/>
                </a:solidFill>
              </a:rPr>
              <a:t>clases presenciales y base para otras asignaturas.</a:t>
            </a:r>
            <a:endParaRPr lang="es-MX" sz="2600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D80220-FA9D-45A1-B0F6-CAE3CB40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6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7016" y="232691"/>
            <a:ext cx="4479136" cy="784249"/>
          </a:xfrm>
        </p:spPr>
        <p:txBody>
          <a:bodyPr/>
          <a:lstStyle/>
          <a:p>
            <a:r>
              <a:rPr lang="es-ES_tradnl" dirty="0"/>
              <a:t>Motivación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8190" y="1016940"/>
            <a:ext cx="9166488" cy="1863648"/>
          </a:xfrm>
        </p:spPr>
        <p:txBody>
          <a:bodyPr/>
          <a:lstStyle/>
          <a:p>
            <a:r>
              <a:rPr lang="es-ES" sz="2400" dirty="0">
                <a:solidFill>
                  <a:srgbClr val="0070C0"/>
                </a:solidFill>
              </a:rPr>
              <a:t>Las presentaciones </a:t>
            </a:r>
            <a:r>
              <a:rPr lang="es-ES" sz="2400" b="1" dirty="0">
                <a:solidFill>
                  <a:srgbClr val="002060"/>
                </a:solidFill>
              </a:rPr>
              <a:t>audiovisuales</a:t>
            </a:r>
            <a:r>
              <a:rPr lang="es-ES" sz="2400" dirty="0">
                <a:solidFill>
                  <a:srgbClr val="0070C0"/>
                </a:solidFill>
              </a:rPr>
              <a:t> sirven como </a:t>
            </a:r>
            <a:r>
              <a:rPr lang="es-ES" sz="2400" b="1" dirty="0">
                <a:solidFill>
                  <a:srgbClr val="002060"/>
                </a:solidFill>
              </a:rPr>
              <a:t>preámbulo</a:t>
            </a:r>
            <a:r>
              <a:rPr lang="es-ES" sz="2400" dirty="0">
                <a:solidFill>
                  <a:srgbClr val="0070C0"/>
                </a:solidFill>
              </a:rPr>
              <a:t> a la </a:t>
            </a:r>
            <a:r>
              <a:rPr lang="es-ES" sz="2400" b="1" dirty="0">
                <a:solidFill>
                  <a:srgbClr val="002060"/>
                </a:solidFill>
              </a:rPr>
              <a:t>exposición síncrona </a:t>
            </a:r>
            <a:r>
              <a:rPr lang="es-ES" sz="2400" dirty="0">
                <a:solidFill>
                  <a:srgbClr val="0070C0"/>
                </a:solidFill>
              </a:rPr>
              <a:t>con el objetivo de </a:t>
            </a:r>
            <a:r>
              <a:rPr lang="es-ES" sz="2400" b="1" dirty="0">
                <a:solidFill>
                  <a:srgbClr val="002060"/>
                </a:solidFill>
              </a:rPr>
              <a:t>elevar el nivel cognitivo </a:t>
            </a:r>
            <a:r>
              <a:rPr lang="es-ES" sz="2400" dirty="0">
                <a:solidFill>
                  <a:srgbClr val="0070C0"/>
                </a:solidFill>
              </a:rPr>
              <a:t>por medio de </a:t>
            </a:r>
            <a:r>
              <a:rPr lang="es-ES" sz="2400" b="1" dirty="0">
                <a:solidFill>
                  <a:srgbClr val="002060"/>
                </a:solidFill>
              </a:rPr>
              <a:t>discusión de la temática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  <a:p>
            <a:endParaRPr lang="es-ES" sz="800" dirty="0">
              <a:solidFill>
                <a:srgbClr val="0070C0"/>
              </a:solidFill>
            </a:endParaRPr>
          </a:p>
          <a:p>
            <a:r>
              <a:rPr lang="es-ES" sz="2400" dirty="0">
                <a:solidFill>
                  <a:srgbClr val="0070C0"/>
                </a:solidFill>
              </a:rPr>
              <a:t>Es fácil su </a:t>
            </a:r>
            <a:r>
              <a:rPr lang="es-ES" sz="2400" b="1" dirty="0">
                <a:solidFill>
                  <a:srgbClr val="002060"/>
                </a:solidFill>
              </a:rPr>
              <a:t>incorporación en plataformas </a:t>
            </a:r>
            <a:r>
              <a:rPr lang="es-ES" sz="2400" dirty="0">
                <a:solidFill>
                  <a:srgbClr val="0070C0"/>
                </a:solidFill>
              </a:rPr>
              <a:t>de gestión educativa </a:t>
            </a:r>
            <a:endParaRPr lang="es-ES_tradnl" sz="2400" dirty="0">
              <a:solidFill>
                <a:srgbClr val="0070C0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 txBox="1">
            <a:spLocks/>
          </p:cNvSpPr>
          <p:nvPr/>
        </p:nvSpPr>
        <p:spPr>
          <a:xfrm>
            <a:off x="1194948" y="3391506"/>
            <a:ext cx="10263273" cy="2269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2060"/>
                </a:solidFill>
              </a:rPr>
              <a:t>(</a:t>
            </a:r>
            <a:r>
              <a:rPr lang="es-ES" sz="2400" b="1" dirty="0">
                <a:solidFill>
                  <a:srgbClr val="002060"/>
                </a:solidFill>
              </a:rPr>
              <a:t>Henríquez, Moncada, Chacón, </a:t>
            </a:r>
            <a:r>
              <a:rPr lang="es-ES" sz="2400" b="1" dirty="0" err="1">
                <a:solidFill>
                  <a:srgbClr val="002060"/>
                </a:solidFill>
              </a:rPr>
              <a:t>Dallos</a:t>
            </a:r>
            <a:r>
              <a:rPr lang="es-ES" sz="2400" b="1" dirty="0">
                <a:solidFill>
                  <a:srgbClr val="002060"/>
                </a:solidFill>
              </a:rPr>
              <a:t>, &amp; Ruiz, 2013) </a:t>
            </a:r>
            <a:r>
              <a:rPr lang="es-ES" sz="2400" dirty="0">
                <a:solidFill>
                  <a:srgbClr val="0070C0"/>
                </a:solidFill>
              </a:rPr>
              <a:t>los jóvenes se consideran </a:t>
            </a:r>
            <a:r>
              <a:rPr lang="es-ES" sz="2400" b="1" dirty="0">
                <a:solidFill>
                  <a:srgbClr val="002060"/>
                </a:solidFill>
              </a:rPr>
              <a:t>nativos digitales</a:t>
            </a:r>
            <a:r>
              <a:rPr lang="es-ES" sz="2400" dirty="0">
                <a:solidFill>
                  <a:srgbClr val="0070C0"/>
                </a:solidFill>
              </a:rPr>
              <a:t>: sujetos que representan un fuero al uso de la tecnología, como algo </a:t>
            </a:r>
            <a:r>
              <a:rPr lang="es-ES" sz="2400" b="1" dirty="0">
                <a:solidFill>
                  <a:srgbClr val="002060"/>
                </a:solidFill>
              </a:rPr>
              <a:t>inherente a su propia existencia. </a:t>
            </a:r>
          </a:p>
          <a:p>
            <a:endParaRPr lang="es-ES" sz="800" dirty="0">
              <a:solidFill>
                <a:srgbClr val="0070C0"/>
              </a:solidFill>
            </a:endParaRPr>
          </a:p>
          <a:p>
            <a:r>
              <a:rPr lang="es-ES" sz="2400" b="1" dirty="0">
                <a:solidFill>
                  <a:srgbClr val="002060"/>
                </a:solidFill>
              </a:rPr>
              <a:t>(Linarez, 2015) </a:t>
            </a:r>
            <a:r>
              <a:rPr lang="es-ES" sz="2400" dirty="0">
                <a:solidFill>
                  <a:srgbClr val="0070C0"/>
                </a:solidFill>
              </a:rPr>
              <a:t>A ellos se les facilita navegar en estos entornos, </a:t>
            </a:r>
            <a:r>
              <a:rPr lang="es-ES" sz="2400" b="1" dirty="0">
                <a:solidFill>
                  <a:srgbClr val="002060"/>
                </a:solidFill>
              </a:rPr>
              <a:t>usan los vídeos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400" dirty="0">
                <a:solidFill>
                  <a:srgbClr val="0070C0"/>
                </a:solidFill>
              </a:rPr>
              <a:t>como una forma de </a:t>
            </a:r>
            <a:r>
              <a:rPr lang="es-ES" sz="2400" b="1" dirty="0">
                <a:solidFill>
                  <a:srgbClr val="002060"/>
                </a:solidFill>
              </a:rPr>
              <a:t>solucionar los problemas </a:t>
            </a:r>
            <a:r>
              <a:rPr lang="es-ES" sz="2400" dirty="0">
                <a:solidFill>
                  <a:srgbClr val="0070C0"/>
                </a:solidFill>
              </a:rPr>
              <a:t>de la vida diaria”</a:t>
            </a:r>
            <a:endParaRPr lang="es-ES_tradnl" sz="2400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1560D3-9A18-46CA-96F7-59D2F5F1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889" y="321571"/>
            <a:ext cx="3603809" cy="784249"/>
          </a:xfrm>
        </p:spPr>
        <p:txBody>
          <a:bodyPr>
            <a:normAutofit/>
          </a:bodyPr>
          <a:lstStyle/>
          <a:p>
            <a:r>
              <a:rPr lang="es-ES_tradnl" dirty="0"/>
              <a:t>OBJETIVO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208" y="2375711"/>
            <a:ext cx="10017172" cy="3163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</a:rPr>
              <a:t>En la aplicación de los </a:t>
            </a:r>
            <a:r>
              <a:rPr lang="es-ES" sz="2400" b="1" dirty="0">
                <a:solidFill>
                  <a:srgbClr val="002060"/>
                </a:solidFill>
              </a:rPr>
              <a:t>videos pregrabados </a:t>
            </a:r>
            <a:r>
              <a:rPr lang="es-ES" sz="2400" dirty="0">
                <a:solidFill>
                  <a:srgbClr val="0070C0"/>
                </a:solidFill>
              </a:rPr>
              <a:t>en esta nueva normalidad, previo a la </a:t>
            </a:r>
            <a:r>
              <a:rPr lang="es-ES" sz="2400" b="1" dirty="0">
                <a:solidFill>
                  <a:srgbClr val="002060"/>
                </a:solidFill>
              </a:rPr>
              <a:t>exposición síncrona</a:t>
            </a:r>
            <a:r>
              <a:rPr lang="es-ES" sz="2400" dirty="0">
                <a:solidFill>
                  <a:srgbClr val="0070C0"/>
                </a:solidFill>
              </a:rPr>
              <a:t>, así enforcarse 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0070C0"/>
                </a:solidFill>
              </a:rPr>
              <a:t>Enfocarse a responder </a:t>
            </a:r>
            <a:r>
              <a:rPr lang="es-ES" sz="2400" b="1" dirty="0">
                <a:solidFill>
                  <a:srgbClr val="002060"/>
                </a:solidFill>
              </a:rPr>
              <a:t>dudas</a:t>
            </a:r>
            <a:r>
              <a:rPr lang="es-ES" sz="2400" dirty="0">
                <a:solidFill>
                  <a:srgbClr val="0070C0"/>
                </a:solidFill>
              </a:rPr>
              <a:t>, </a:t>
            </a:r>
            <a:r>
              <a:rPr lang="es-ES" sz="2400" b="1" dirty="0">
                <a:solidFill>
                  <a:srgbClr val="002060"/>
                </a:solidFill>
              </a:rPr>
              <a:t>discutir la temática </a:t>
            </a:r>
            <a:r>
              <a:rPr lang="es-ES" sz="2400" dirty="0">
                <a:solidFill>
                  <a:srgbClr val="0070C0"/>
                </a:solidFill>
              </a:rPr>
              <a:t>y docente aborde temas de su </a:t>
            </a:r>
            <a:r>
              <a:rPr lang="es-ES" sz="2400" b="1" dirty="0">
                <a:solidFill>
                  <a:srgbClr val="002060"/>
                </a:solidFill>
              </a:rPr>
              <a:t>experiencia profesional</a:t>
            </a:r>
            <a:r>
              <a:rPr lang="es-ES" sz="2400" b="1" dirty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0070C0"/>
                </a:solidFill>
              </a:rPr>
              <a:t>Llegar a la </a:t>
            </a:r>
            <a:r>
              <a:rPr lang="es-ES" sz="2400" b="1" dirty="0">
                <a:solidFill>
                  <a:srgbClr val="002060"/>
                </a:solidFill>
              </a:rPr>
              <a:t>metacognición</a:t>
            </a:r>
            <a:r>
              <a:rPr lang="es-ES" sz="2400" dirty="0">
                <a:solidFill>
                  <a:srgbClr val="0070C0"/>
                </a:solidFill>
              </a:rPr>
              <a:t> del aprendizaje.</a:t>
            </a:r>
            <a:endParaRPr lang="es-ES_tradnl" sz="2400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99F81F-C26C-43E4-8B62-BCE4B638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955" y="253976"/>
            <a:ext cx="6689306" cy="78424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PRÁCTICA DOCENTE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7EE043-DC76-4C92-A7BC-AE810BF63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A433395-B834-46EA-914B-0A12B1E0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81" y="1181115"/>
            <a:ext cx="9259401" cy="44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BCA0E-FC86-3541-A108-DA27CDC3F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1107" y="538015"/>
            <a:ext cx="7898197" cy="784249"/>
          </a:xfrm>
        </p:spPr>
        <p:txBody>
          <a:bodyPr>
            <a:normAutofit/>
          </a:bodyPr>
          <a:lstStyle/>
          <a:p>
            <a:r>
              <a:rPr lang="es-ES_tradnl" sz="4400" dirty="0"/>
              <a:t>Estilos de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5012" y="2960242"/>
            <a:ext cx="9072831" cy="25252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70C0"/>
                </a:solidFill>
              </a:rPr>
              <a:t>Diagnóstico de estilos de aprendizaje tenemos que el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 es visual</a:t>
            </a:r>
            <a:r>
              <a:rPr lang="es-ES" sz="2400" dirty="0">
                <a:solidFill>
                  <a:srgbClr val="0070C0"/>
                </a:solidFill>
              </a:rPr>
              <a:t>, el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es auditivo </a:t>
            </a:r>
            <a:r>
              <a:rPr lang="es-ES" sz="2400" dirty="0">
                <a:solidFill>
                  <a:srgbClr val="0070C0"/>
                </a:solidFill>
              </a:rPr>
              <a:t>y el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26 % es kinestésico</a:t>
            </a:r>
            <a:r>
              <a:rPr lang="es-ES" sz="2400" dirty="0">
                <a:solidFill>
                  <a:srgbClr val="0070C0"/>
                </a:solidFill>
              </a:rPr>
              <a:t>, del universo de </a:t>
            </a: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alumnos </a:t>
            </a:r>
            <a:r>
              <a:rPr lang="es-ES" sz="2400" dirty="0">
                <a:solidFill>
                  <a:srgbClr val="0070C0"/>
                </a:solidFill>
              </a:rPr>
              <a:t>de Sistemas de Comunicaciones</a:t>
            </a: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Audiovisuales</a:t>
            </a:r>
            <a:r>
              <a:rPr lang="es-ES" sz="2400" dirty="0">
                <a:solidFill>
                  <a:srgbClr val="0070C0"/>
                </a:solidFill>
              </a:rPr>
              <a:t> representan más del </a:t>
            </a:r>
            <a:r>
              <a:rPr lang="es-ES" sz="2400" b="1" dirty="0">
                <a:solidFill>
                  <a:srgbClr val="002060"/>
                </a:solidFill>
              </a:rPr>
              <a:t>74% de los estudiantes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  <a:endParaRPr lang="es-ES_tradnl" sz="24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A5D6C5-9C35-498E-B479-72F0ABAA0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CB424-8142-9043-8AA9-AC60F29D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655" y="167530"/>
            <a:ext cx="3240954" cy="638978"/>
          </a:xfrm>
        </p:spPr>
        <p:txBody>
          <a:bodyPr>
            <a:normAutofit/>
          </a:bodyPr>
          <a:lstStyle/>
          <a:p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0E4C1C1-6B0B-4E44-8E81-E6FA3923882B}"/>
              </a:ext>
            </a:extLst>
          </p:cNvPr>
          <p:cNvSpPr txBox="1">
            <a:spLocks/>
          </p:cNvSpPr>
          <p:nvPr/>
        </p:nvSpPr>
        <p:spPr>
          <a:xfrm>
            <a:off x="2603256" y="1187507"/>
            <a:ext cx="8528570" cy="463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rgbClr val="002060"/>
                </a:solidFill>
              </a:rPr>
              <a:t>118 alumnos </a:t>
            </a:r>
            <a:r>
              <a:rPr lang="es-ES" sz="2600" dirty="0">
                <a:solidFill>
                  <a:srgbClr val="0070C0"/>
                </a:solidFill>
              </a:rPr>
              <a:t>entre los 21 y 24 año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rgbClr val="002060"/>
                </a:solidFill>
              </a:rPr>
              <a:t>87 %</a:t>
            </a:r>
            <a:r>
              <a:rPr lang="es-ES" sz="2600" b="1" dirty="0">
                <a:solidFill>
                  <a:srgbClr val="0070C0"/>
                </a:solidFill>
              </a:rPr>
              <a:t> </a:t>
            </a:r>
            <a:r>
              <a:rPr lang="es-ES" sz="2600" dirty="0">
                <a:solidFill>
                  <a:srgbClr val="0070C0"/>
                </a:solidFill>
              </a:rPr>
              <a:t>género </a:t>
            </a:r>
            <a:r>
              <a:rPr lang="es-ES" sz="2600" b="1" dirty="0">
                <a:solidFill>
                  <a:srgbClr val="002060"/>
                </a:solidFill>
              </a:rPr>
              <a:t>masculino</a:t>
            </a:r>
            <a:r>
              <a:rPr lang="es-ES" sz="2600" dirty="0">
                <a:solidFill>
                  <a:srgbClr val="0070C0"/>
                </a:solidFill>
              </a:rPr>
              <a:t>, y </a:t>
            </a:r>
            <a:r>
              <a:rPr lang="es-ES" sz="2600" b="1" dirty="0">
                <a:solidFill>
                  <a:srgbClr val="002060"/>
                </a:solidFill>
              </a:rPr>
              <a:t>13 % </a:t>
            </a:r>
            <a:r>
              <a:rPr lang="es-ES" sz="2600" dirty="0">
                <a:solidFill>
                  <a:srgbClr val="0070C0"/>
                </a:solidFill>
              </a:rPr>
              <a:t>genero</a:t>
            </a:r>
            <a:r>
              <a:rPr lang="es-ES" sz="2600" b="1" dirty="0">
                <a:solidFill>
                  <a:srgbClr val="002060"/>
                </a:solidFill>
              </a:rPr>
              <a:t> femenino</a:t>
            </a:r>
            <a:r>
              <a:rPr lang="es-ES" sz="2600" dirty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600" dirty="0">
                <a:solidFill>
                  <a:srgbClr val="0070C0"/>
                </a:solidFill>
              </a:rPr>
              <a:t>Asignatura de </a:t>
            </a:r>
            <a:r>
              <a:rPr lang="es-E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Comunicaciones INCE (CUCEI) </a:t>
            </a:r>
            <a:r>
              <a:rPr lang="es-ES" sz="2600" dirty="0">
                <a:solidFill>
                  <a:srgbClr val="0070C0"/>
                </a:solidFill>
              </a:rPr>
              <a:t>de la Universidad de Guadalajara.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600" b="1" dirty="0">
                <a:solidFill>
                  <a:srgbClr val="002060"/>
                </a:solidFill>
              </a:rPr>
              <a:t>Estudiantes observaron videos pregrabados </a:t>
            </a:r>
            <a:r>
              <a:rPr lang="es-ES" sz="2600" dirty="0">
                <a:solidFill>
                  <a:srgbClr val="0070C0"/>
                </a:solidFill>
              </a:rPr>
              <a:t>en todos los temas de clases (de 5 a 15 minutos) en el semestre 2020B</a:t>
            </a:r>
            <a:endParaRPr lang="es-ES_tradnl" sz="2600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490715-6A48-4314-A389-E5BBD20A2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19775"/>
            <a:ext cx="121920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10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ectactica">
      <a:dk1>
        <a:sysClr val="windowText" lastClr="000000"/>
      </a:dk1>
      <a:lt1>
        <a:sysClr val="window" lastClr="FFFFFF"/>
      </a:lt1>
      <a:dk2>
        <a:srgbClr val="4A4843"/>
      </a:dk2>
      <a:lt2>
        <a:srgbClr val="E7E6E6"/>
      </a:lt2>
      <a:accent1>
        <a:srgbClr val="FF6F61"/>
      </a:accent1>
      <a:accent2>
        <a:srgbClr val="F1B038"/>
      </a:accent2>
      <a:accent3>
        <a:srgbClr val="9A9738"/>
      </a:accent3>
      <a:accent4>
        <a:srgbClr val="50BF57"/>
      </a:accent4>
      <a:accent5>
        <a:srgbClr val="00AD99"/>
      </a:accent5>
      <a:accent6>
        <a:srgbClr val="0088E3"/>
      </a:accent6>
      <a:hlink>
        <a:srgbClr val="9B40E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561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Wingdings</vt:lpstr>
      <vt:lpstr>Tema de Office</vt:lpstr>
      <vt:lpstr>Presentación de PowerPoint</vt:lpstr>
      <vt:lpstr>Los videos pregrabados por el docente, como herramienta didáctica de Sistemas de Comunicaciones en CUCEI, un complemento a la exposición sincrónica en tiempos de COVID-1</vt:lpstr>
      <vt:lpstr>Los videos pregrabados por el docente, como herramienta didáctica de Sistemas de Comunicaciones en CUCEI, un complemento a la exposición sincrónica en tiempos de COVID-1.</vt:lpstr>
      <vt:lpstr>resumen</vt:lpstr>
      <vt:lpstr>Motivación</vt:lpstr>
      <vt:lpstr>OBJETIVO</vt:lpstr>
      <vt:lpstr>PRÁCTICA DOCENTE</vt:lpstr>
      <vt:lpstr>Estilos de aprendizaje</vt:lpstr>
      <vt:lpstr>Participantes</vt:lpstr>
      <vt:lpstr>Resultados (1)</vt:lpstr>
      <vt:lpstr>Resultados (2)</vt:lpstr>
      <vt:lpstr>Resultados (3)</vt:lpstr>
      <vt:lpstr>Resultados (4)</vt:lpstr>
      <vt:lpstr>Resultados (5)</vt:lpstr>
      <vt:lpstr>Conclusiones (1)</vt:lpstr>
      <vt:lpstr>Conclusiones (2)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dvt</dc:creator>
  <cp:lastModifiedBy> </cp:lastModifiedBy>
  <cp:revision>59</cp:revision>
  <dcterms:created xsi:type="dcterms:W3CDTF">2019-07-23T19:48:35Z</dcterms:created>
  <dcterms:modified xsi:type="dcterms:W3CDTF">2020-11-10T14:29:25Z</dcterms:modified>
</cp:coreProperties>
</file>