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5" r:id="rId7"/>
    <p:sldId id="266" r:id="rId8"/>
    <p:sldId id="267" r:id="rId9"/>
    <p:sldId id="269" r:id="rId10"/>
    <p:sldId id="270" r:id="rId11"/>
    <p:sldId id="268" r:id="rId12"/>
    <p:sldId id="261" r:id="rId13"/>
  </p:sldIdLst>
  <p:sldSz cx="9144000" cy="5143500" type="screen16x9"/>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40"/>
    <p:restoredTop sz="94646"/>
  </p:normalViewPr>
  <p:slideViewPr>
    <p:cSldViewPr>
      <p:cViewPr varScale="1">
        <p:scale>
          <a:sx n="221" d="100"/>
          <a:sy n="221" d="100"/>
        </p:scale>
        <p:origin x="120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35D7A-38D5-3D43-AC1D-AD3BC7C1958D}" type="datetimeFigureOut">
              <a:rPr lang="es-MX" smtClean="0"/>
              <a:t>20/11/20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72087-57C4-DC40-B412-0AF34D368DF8}" type="slidenum">
              <a:rPr lang="es-MX" smtClean="0"/>
              <a:t>‹Nº›</a:t>
            </a:fld>
            <a:endParaRPr lang="es-MX"/>
          </a:p>
        </p:txBody>
      </p:sp>
    </p:spTree>
    <p:extLst>
      <p:ext uri="{BB962C8B-B14F-4D97-AF65-F5344CB8AC3E}">
        <p14:creationId xmlns:p14="http://schemas.microsoft.com/office/powerpoint/2010/main" val="329388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FA72087-57C4-DC40-B412-0AF34D368DF8}" type="slidenum">
              <a:rPr lang="es-MX" smtClean="0"/>
              <a:t>12</a:t>
            </a:fld>
            <a:endParaRPr lang="es-MX"/>
          </a:p>
        </p:txBody>
      </p:sp>
    </p:spTree>
    <p:extLst>
      <p:ext uri="{BB962C8B-B14F-4D97-AF65-F5344CB8AC3E}">
        <p14:creationId xmlns:p14="http://schemas.microsoft.com/office/powerpoint/2010/main" val="308771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5488D517-E281-4D9F-B7A3-EC8A55949996}" type="datetimeFigureOut">
              <a:rPr lang="es-MX" smtClean="0"/>
              <a:t>20/11/20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180369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488D517-E281-4D9F-B7A3-EC8A55949996}" type="datetimeFigureOut">
              <a:rPr lang="es-MX" smtClean="0"/>
              <a:t>20/11/20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74184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1"/>
            <a:ext cx="2057400" cy="3290888"/>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154781"/>
            <a:ext cx="6019800" cy="329088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488D517-E281-4D9F-B7A3-EC8A55949996}" type="datetimeFigureOut">
              <a:rPr lang="es-MX" smtClean="0"/>
              <a:t>20/11/20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80414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488D517-E281-4D9F-B7A3-EC8A55949996}" type="datetimeFigureOut">
              <a:rPr lang="es-MX" smtClean="0"/>
              <a:t>20/11/20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88058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488D517-E281-4D9F-B7A3-EC8A55949996}" type="datetimeFigureOut">
              <a:rPr lang="es-MX" smtClean="0"/>
              <a:t>20/11/20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2078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5488D517-E281-4D9F-B7A3-EC8A55949996}" type="datetimeFigureOut">
              <a:rPr lang="es-MX" smtClean="0"/>
              <a:t>20/11/20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517445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5488D517-E281-4D9F-B7A3-EC8A55949996}" type="datetimeFigureOut">
              <a:rPr lang="es-MX" smtClean="0"/>
              <a:t>20/11/20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61645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5488D517-E281-4D9F-B7A3-EC8A55949996}" type="datetimeFigureOut">
              <a:rPr lang="es-MX" smtClean="0"/>
              <a:t>20/11/20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322988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88D517-E281-4D9F-B7A3-EC8A55949996}" type="datetimeFigureOut">
              <a:rPr lang="es-MX" smtClean="0"/>
              <a:t>20/11/20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420208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88D517-E281-4D9F-B7A3-EC8A55949996}" type="datetimeFigureOut">
              <a:rPr lang="es-MX" smtClean="0"/>
              <a:t>20/11/20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86359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88D517-E281-4D9F-B7A3-EC8A55949996}" type="datetimeFigureOut">
              <a:rPr lang="es-MX" smtClean="0"/>
              <a:t>20/11/20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93913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488D517-E281-4D9F-B7A3-EC8A55949996}" type="datetimeFigureOut">
              <a:rPr lang="es-MX" smtClean="0"/>
              <a:t>20/11/20</a:t>
            </a:fld>
            <a:endParaRPr lang="es-MX"/>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171BAF-5FBC-47A2-A76F-B276B9076A21}" type="slidenum">
              <a:rPr lang="es-MX" smtClean="0"/>
              <a:t>‹Nº›</a:t>
            </a:fld>
            <a:endParaRPr lang="es-MX"/>
          </a:p>
        </p:txBody>
      </p:sp>
    </p:spTree>
    <p:extLst>
      <p:ext uri="{BB962C8B-B14F-4D97-AF65-F5344CB8AC3E}">
        <p14:creationId xmlns:p14="http://schemas.microsoft.com/office/powerpoint/2010/main" val="1161051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37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899592" y="555526"/>
            <a:ext cx="6552728" cy="646331"/>
          </a:xfrm>
          <a:prstGeom prst="rect">
            <a:avLst/>
          </a:prstGeom>
          <a:noFill/>
        </p:spPr>
        <p:txBody>
          <a:bodyPr wrap="square" rtlCol="0">
            <a:spAutoFit/>
          </a:bodyPr>
          <a:lstStyle/>
          <a:p>
            <a:pPr algn="ctr"/>
            <a:r>
              <a:rPr lang="es-ES_tradnl" dirty="0"/>
              <a:t>EL ROL DE LA TECNOLOGÍA EN EL ESTUDIO DE CAPACIDAD DE CARGA EN ÁREA PROTEGIDA: ENFOQUE SUSTENTABLE</a:t>
            </a:r>
            <a:endParaRPr lang="es-MX" dirty="0"/>
          </a:p>
        </p:txBody>
      </p:sp>
      <p:sp>
        <p:nvSpPr>
          <p:cNvPr id="3" name="2 CuadroTexto"/>
          <p:cNvSpPr txBox="1"/>
          <p:nvPr/>
        </p:nvSpPr>
        <p:spPr>
          <a:xfrm>
            <a:off x="395535" y="1275606"/>
            <a:ext cx="3960441" cy="2492990"/>
          </a:xfrm>
          <a:prstGeom prst="rect">
            <a:avLst/>
          </a:prstGeom>
          <a:noFill/>
        </p:spPr>
        <p:txBody>
          <a:bodyPr wrap="square" rtlCol="0">
            <a:spAutoFit/>
          </a:bodyPr>
          <a:lstStyle/>
          <a:p>
            <a:pPr algn="just"/>
            <a:r>
              <a:rPr lang="es-MX" sz="1200" b="1" dirty="0"/>
              <a:t>Conclusiones y recomendaciones</a:t>
            </a:r>
          </a:p>
          <a:p>
            <a:pPr algn="just"/>
            <a:endParaRPr lang="es-MX" sz="1200" dirty="0"/>
          </a:p>
          <a:p>
            <a:pPr algn="just"/>
            <a:r>
              <a:rPr lang="es-MX" sz="1200" dirty="0"/>
              <a:t>Para comprender los fenómenos que se están observando, escuchando, percibiendo o incluso saboreando, es necesario en primera instancia proporcionar al turista una serie de datos o información formal e incluso si es necesario científica, que le permita conocer las características físicas o biológicas del fenómeno presenciado, como es el caso del origen de determinadas especies de flora o fauna, sin que ello signifique que el turista deba ser instruido, también motivarlo a buscar el respeto y conservación del ecosistema, además, como un segundo paso está orientado a realizar alguna apreciación estética de lo que observan</a:t>
            </a:r>
          </a:p>
        </p:txBody>
      </p:sp>
      <p:sp>
        <p:nvSpPr>
          <p:cNvPr id="4" name="3 CuadroTexto"/>
          <p:cNvSpPr txBox="1"/>
          <p:nvPr/>
        </p:nvSpPr>
        <p:spPr>
          <a:xfrm>
            <a:off x="4788024" y="1296912"/>
            <a:ext cx="3384376" cy="3600986"/>
          </a:xfrm>
          <a:prstGeom prst="rect">
            <a:avLst/>
          </a:prstGeom>
          <a:noFill/>
        </p:spPr>
        <p:txBody>
          <a:bodyPr wrap="square" rtlCol="0">
            <a:spAutoFit/>
          </a:bodyPr>
          <a:lstStyle/>
          <a:p>
            <a:pPr algn="just"/>
            <a:r>
              <a:rPr lang="es-MX" sz="1200" b="1" dirty="0"/>
              <a:t>Resultados.</a:t>
            </a:r>
            <a:r>
              <a:rPr lang="es-MX" sz="1200" dirty="0"/>
              <a:t> Compromiso entre la tecnología y el área protegida</a:t>
            </a:r>
          </a:p>
          <a:p>
            <a:pPr algn="just"/>
            <a:r>
              <a:rPr lang="es-MX" sz="1200" dirty="0"/>
              <a:t>En este trabajo se discuten tres temas para brindar herramientas e información para tener una mejor relación con el medio ambiente, la sociedad, las áreas verdes y la tecnología. En la última de las dos administraciones federales, los gobiernos mexicanos han hecho algunos esfuerzos para implementar una nueva visión de desarrollo sustentable pero la cultura juega un gran papel para no tener resultados positivos en esta área, por eso, nosotros como profesores jugamos un papel clave  con el fin de cambiar la mentalidad de las personas, en este caso, los estudiantes de una institución superior; por otro lado, la tecnología juega un gran papel para combinar educación y enfoque sostenible.</a:t>
            </a:r>
          </a:p>
          <a:p>
            <a:pPr algn="just"/>
            <a:endParaRPr lang="es-MX" sz="1200" dirty="0"/>
          </a:p>
          <a:p>
            <a:pPr algn="just"/>
            <a:endParaRPr lang="es-MX" sz="1200" dirty="0"/>
          </a:p>
        </p:txBody>
      </p:sp>
      <p:sp>
        <p:nvSpPr>
          <p:cNvPr id="16" name="CuadroTexto 15">
            <a:extLst>
              <a:ext uri="{FF2B5EF4-FFF2-40B4-BE49-F238E27FC236}">
                <a16:creationId xmlns:a16="http://schemas.microsoft.com/office/drawing/2014/main" id="{881E593B-48CF-DE47-981C-9B8CE97C7F8C}"/>
              </a:ext>
            </a:extLst>
          </p:cNvPr>
          <p:cNvSpPr txBox="1"/>
          <p:nvPr/>
        </p:nvSpPr>
        <p:spPr>
          <a:xfrm>
            <a:off x="395535" y="4035552"/>
            <a:ext cx="4163129" cy="276999"/>
          </a:xfrm>
          <a:prstGeom prst="rect">
            <a:avLst/>
          </a:prstGeom>
          <a:noFill/>
        </p:spPr>
        <p:txBody>
          <a:bodyPr wrap="square" rtlCol="0">
            <a:spAutoFit/>
          </a:bodyPr>
          <a:lstStyle/>
          <a:p>
            <a:r>
              <a:rPr lang="es-MX" sz="1200" dirty="0"/>
              <a:t>.</a:t>
            </a:r>
          </a:p>
        </p:txBody>
      </p:sp>
    </p:spTree>
    <p:extLst>
      <p:ext uri="{BB962C8B-B14F-4D97-AF65-F5344CB8AC3E}">
        <p14:creationId xmlns:p14="http://schemas.microsoft.com/office/powerpoint/2010/main" val="145666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9CBA446-5838-AD4B-86E5-2802480F17C1}"/>
              </a:ext>
            </a:extLst>
          </p:cNvPr>
          <p:cNvSpPr txBox="1"/>
          <p:nvPr/>
        </p:nvSpPr>
        <p:spPr>
          <a:xfrm>
            <a:off x="1115616" y="1024128"/>
            <a:ext cx="6768752" cy="5416868"/>
          </a:xfrm>
          <a:prstGeom prst="rect">
            <a:avLst/>
          </a:prstGeom>
          <a:noFill/>
        </p:spPr>
        <p:txBody>
          <a:bodyPr wrap="square" rtlCol="0">
            <a:spAutoFit/>
          </a:bodyPr>
          <a:lstStyle/>
          <a:p>
            <a:r>
              <a:rPr lang="es-MX" sz="800" dirty="0">
                <a:latin typeface="Arial" panose="020B0604020202020204" pitchFamily="34" charset="0"/>
                <a:cs typeface="Arial" panose="020B0604020202020204" pitchFamily="34" charset="0"/>
              </a:rPr>
              <a:t>Referencias</a:t>
            </a:r>
          </a:p>
          <a:p>
            <a:endParaRPr lang="es-MX" sz="800" dirty="0">
              <a:latin typeface="Arial" panose="020B0604020202020204" pitchFamily="34" charset="0"/>
              <a:cs typeface="Arial" panose="020B0604020202020204" pitchFamily="34" charset="0"/>
            </a:endParaRPr>
          </a:p>
          <a:p>
            <a:r>
              <a:rPr lang="es-MX" sz="800" dirty="0">
                <a:latin typeface="Arial" panose="020B0604020202020204" pitchFamily="34" charset="0"/>
                <a:cs typeface="Arial" panose="020B0604020202020204" pitchFamily="34" charset="0"/>
              </a:rPr>
              <a:t>Ally, Mohamed. (2009). Mobile Learning. Transforming the Delivery of Education      and Training. Issues in Distance Education, Edmonton Canada: AU Press.</a:t>
            </a:r>
          </a:p>
          <a:p>
            <a:endParaRPr lang="es-MX" sz="800" dirty="0">
              <a:latin typeface="Arial" panose="020B0604020202020204" pitchFamily="34" charset="0"/>
              <a:cs typeface="Arial" panose="020B0604020202020204" pitchFamily="34" charset="0"/>
            </a:endParaRPr>
          </a:p>
          <a:p>
            <a:r>
              <a:rPr lang="es-MX" sz="800" dirty="0">
                <a:latin typeface="Arial" panose="020B0604020202020204" pitchFamily="34" charset="0"/>
                <a:cs typeface="Arial" panose="020B0604020202020204" pitchFamily="34" charset="0"/>
              </a:rPr>
              <a:t>Brauer, Benjamin; Ebermann, Carolin; Hildebrandt, Björn; Remané, Gerrit; and Kolbe, Lutz M. (2016). Green by app: the contribution of mobile applications to environmental sustainability. Association for Information Systems. 220-234. http://aisel.aisnet.org/pacis2016/220</a:t>
            </a:r>
          </a:p>
          <a:p>
            <a:endParaRPr lang="es-MX" sz="800" dirty="0">
              <a:latin typeface="Arial" panose="020B0604020202020204" pitchFamily="34" charset="0"/>
              <a:cs typeface="Arial" panose="020B0604020202020204" pitchFamily="34" charset="0"/>
            </a:endParaRPr>
          </a:p>
          <a:p>
            <a:r>
              <a:rPr lang="es-MX" sz="800" dirty="0">
                <a:latin typeface="Arial" panose="020B0604020202020204" pitchFamily="34" charset="0"/>
                <a:cs typeface="Arial" panose="020B0604020202020204" pitchFamily="34" charset="0"/>
              </a:rPr>
              <a:t>Ecoturismo Genuino. (2015). Definiciones de ecoturismo (Ecotourism definitions). Disponible en Ecoturismo Genuino http://www.ecoturismogenuino.com/inicio/2015/02/04/definiciones-ecoturismo/</a:t>
            </a:r>
          </a:p>
          <a:p>
            <a:endParaRPr lang="es-MX" sz="800" dirty="0">
              <a:latin typeface="Arial" panose="020B0604020202020204" pitchFamily="34" charset="0"/>
              <a:cs typeface="Arial" panose="020B0604020202020204" pitchFamily="34" charset="0"/>
            </a:endParaRPr>
          </a:p>
          <a:p>
            <a:r>
              <a:rPr lang="es-MX" sz="800" dirty="0">
                <a:latin typeface="Arial" panose="020B0604020202020204" pitchFamily="34" charset="0"/>
                <a:cs typeface="Arial" panose="020B0604020202020204" pitchFamily="34" charset="0"/>
              </a:rPr>
              <a:t>Ceballos, H. (2015). Definiciones de ecoturismo. Ecoturismo Genuino. Recuperado de: http://www.ecoturismogenuino.com/inicio/2015/02/04/definiciones-ecoturismo/</a:t>
            </a:r>
          </a:p>
          <a:p>
            <a:endParaRPr lang="es-MX" sz="800" dirty="0">
              <a:latin typeface="Arial" panose="020B0604020202020204" pitchFamily="34" charset="0"/>
              <a:cs typeface="Arial" panose="020B0604020202020204" pitchFamily="34" charset="0"/>
            </a:endParaRPr>
          </a:p>
          <a:p>
            <a:r>
              <a:rPr lang="es-MX" sz="800" dirty="0">
                <a:latin typeface="Arial" panose="020B0604020202020204" pitchFamily="34" charset="0"/>
                <a:cs typeface="Arial" panose="020B0604020202020204" pitchFamily="34" charset="0"/>
              </a:rPr>
              <a:t>Cifuentes, M. (1992). Determinación de la capacidad de la carga turística en áreas protegidas, Serie Técnica. Informe Técnico No. 194. Turrialba, Costa Rica: WWF-CATIE.</a:t>
            </a:r>
          </a:p>
          <a:p>
            <a:endParaRPr lang="es-MX" sz="800" dirty="0">
              <a:latin typeface="Arial" panose="020B0604020202020204" pitchFamily="34" charset="0"/>
              <a:cs typeface="Arial" panose="020B0604020202020204" pitchFamily="34" charset="0"/>
            </a:endParaRPr>
          </a:p>
          <a:p>
            <a:r>
              <a:rPr lang="es-MX" sz="800" dirty="0">
                <a:latin typeface="Arial" panose="020B0604020202020204" pitchFamily="34" charset="0"/>
                <a:cs typeface="Arial" panose="020B0604020202020204" pitchFamily="34" charset="0"/>
              </a:rPr>
              <a:t>Loomis, L. and Graefe, A.R. (1992) Overview of NPCA’s visitor impact management process. Paper presented at IV World Congress on National Parks and Protected Areas, 10–21 February, Caracas, Venezuela.</a:t>
            </a:r>
          </a:p>
          <a:p>
            <a:endParaRPr lang="es-MX" sz="800" dirty="0">
              <a:latin typeface="Arial" panose="020B0604020202020204" pitchFamily="34" charset="0"/>
              <a:cs typeface="Arial" panose="020B0604020202020204" pitchFamily="34" charset="0"/>
            </a:endParaRPr>
          </a:p>
          <a:p>
            <a:r>
              <a:rPr lang="es-MX" sz="800" dirty="0">
                <a:latin typeface="Arial" panose="020B0604020202020204" pitchFamily="34" charset="0"/>
                <a:cs typeface="Arial" panose="020B0604020202020204" pitchFamily="34" charset="0"/>
              </a:rPr>
              <a:t>Plan Nacional de Desarrollo 2013-2018. Ordenar el desarrollo sustentable de la actividad turística pag. 30. Recuperado de: http://www.cmic.org.mx/comisiones/Sectoriales/turismo/2015/DOC_VIG_2015/programa_turismo.pdf</a:t>
            </a:r>
          </a:p>
          <a:p>
            <a:endParaRPr lang="es-MX" sz="800" dirty="0">
              <a:latin typeface="Arial" panose="020B0604020202020204" pitchFamily="34" charset="0"/>
              <a:cs typeface="Arial" panose="020B0604020202020204" pitchFamily="34" charset="0"/>
            </a:endParaRPr>
          </a:p>
          <a:p>
            <a:r>
              <a:rPr lang="es-MX" sz="800" dirty="0">
                <a:latin typeface="Arial" panose="020B0604020202020204" pitchFamily="34" charset="0"/>
                <a:cs typeface="Arial" panose="020B0604020202020204" pitchFamily="34" charset="0"/>
              </a:rPr>
              <a:t>Secael, S. (2003). La competitividad turística. Entorno turístico. Recuperado de: https://www.entornoturistico.com/la-competitividad-los-destinos-turisticos/</a:t>
            </a:r>
          </a:p>
          <a:p>
            <a:endParaRPr lang="es-MX" sz="800" dirty="0">
              <a:latin typeface="Arial" panose="020B0604020202020204" pitchFamily="34" charset="0"/>
              <a:cs typeface="Arial" panose="020B0604020202020204" pitchFamily="34" charset="0"/>
            </a:endParaRPr>
          </a:p>
          <a:p>
            <a:r>
              <a:rPr lang="es-MX" sz="800" dirty="0">
                <a:latin typeface="Arial" panose="020B0604020202020204" pitchFamily="34" charset="0"/>
                <a:cs typeface="Arial" panose="020B0604020202020204" pitchFamily="34" charset="0"/>
              </a:rPr>
              <a:t>Stankey, G. H., et al. (1985). The Limits of Acceptable Change (LAC) System for Wilderness Planning. United States, Department of Agriculture Forest Service. Pp. 39.</a:t>
            </a:r>
          </a:p>
          <a:p>
            <a:endParaRPr lang="es-MX" sz="800" dirty="0">
              <a:latin typeface="Arial" panose="020B0604020202020204" pitchFamily="34" charset="0"/>
              <a:cs typeface="Arial" panose="020B0604020202020204" pitchFamily="34" charset="0"/>
            </a:endParaRPr>
          </a:p>
          <a:p>
            <a:r>
              <a:rPr lang="es-MX" sz="800" dirty="0">
                <a:latin typeface="Arial" panose="020B0604020202020204" pitchFamily="34" charset="0"/>
                <a:cs typeface="Arial" panose="020B0604020202020204" pitchFamily="34" charset="0"/>
              </a:rPr>
              <a:t>The International Telecommunication Union ITU (2012). ITU Statistics Database.</a:t>
            </a:r>
          </a:p>
          <a:p>
            <a:endParaRPr lang="es-MX" sz="800" dirty="0">
              <a:latin typeface="Arial" panose="020B0604020202020204" pitchFamily="34" charset="0"/>
              <a:cs typeface="Arial" panose="020B0604020202020204" pitchFamily="34" charset="0"/>
            </a:endParaRPr>
          </a:p>
          <a:p>
            <a:r>
              <a:rPr lang="es-MX" sz="800" dirty="0">
                <a:latin typeface="Arial" panose="020B0604020202020204" pitchFamily="34" charset="0"/>
                <a:cs typeface="Arial" panose="020B0604020202020204" pitchFamily="34" charset="0"/>
              </a:rPr>
              <a:t>Recuperado de: https://www.itu.int/en/ITU-D/Statistics/Pages/stat/default.aspxon April 30th, 2020).</a:t>
            </a:r>
          </a:p>
          <a:p>
            <a:endParaRPr lang="es-MX" sz="800" dirty="0">
              <a:latin typeface="Arial" panose="020B0604020202020204" pitchFamily="34" charset="0"/>
              <a:cs typeface="Arial" panose="020B0604020202020204" pitchFamily="34" charset="0"/>
            </a:endParaRPr>
          </a:p>
          <a:p>
            <a:r>
              <a:rPr lang="es-MX" sz="800" dirty="0">
                <a:latin typeface="Arial" panose="020B0604020202020204" pitchFamily="34" charset="0"/>
                <a:cs typeface="Arial" panose="020B0604020202020204" pitchFamily="34" charset="0"/>
              </a:rPr>
              <a:t>            </a:t>
            </a:r>
          </a:p>
          <a:p>
            <a:endParaRPr lang="es-MX" sz="800" dirty="0">
              <a:latin typeface="Arial" panose="020B0604020202020204" pitchFamily="34" charset="0"/>
              <a:cs typeface="Arial" panose="020B0604020202020204" pitchFamily="34" charset="0"/>
            </a:endParaRPr>
          </a:p>
          <a:p>
            <a:r>
              <a:rPr lang="es-MX" sz="800" dirty="0">
                <a:latin typeface="Arial" panose="020B0604020202020204" pitchFamily="34" charset="0"/>
                <a:cs typeface="Arial" panose="020B0604020202020204" pitchFamily="34" charset="0"/>
              </a:rPr>
              <a:t>.</a:t>
            </a:r>
          </a:p>
          <a:p>
            <a:endParaRPr lang="es-MX" sz="800" dirty="0">
              <a:latin typeface="Arial" panose="020B0604020202020204" pitchFamily="34" charset="0"/>
              <a:cs typeface="Arial" panose="020B0604020202020204" pitchFamily="34" charset="0"/>
            </a:endParaRPr>
          </a:p>
          <a:p>
            <a:endParaRPr lang="es-MX" sz="800" dirty="0">
              <a:latin typeface="Arial" panose="020B0604020202020204" pitchFamily="34" charset="0"/>
              <a:cs typeface="Arial" panose="020B0604020202020204" pitchFamily="34" charset="0"/>
            </a:endParaRPr>
          </a:p>
          <a:p>
            <a:endParaRPr lang="es-MX" sz="800" dirty="0">
              <a:latin typeface="Arial" panose="020B0604020202020204" pitchFamily="34" charset="0"/>
              <a:cs typeface="Arial" panose="020B0604020202020204" pitchFamily="34" charset="0"/>
            </a:endParaRPr>
          </a:p>
          <a:p>
            <a:endParaRPr lang="es-MX" sz="800" dirty="0">
              <a:latin typeface="Arial" panose="020B0604020202020204" pitchFamily="34" charset="0"/>
              <a:cs typeface="Arial" panose="020B0604020202020204" pitchFamily="34" charset="0"/>
            </a:endParaRPr>
          </a:p>
          <a:p>
            <a:endParaRPr lang="es-MX" sz="800"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44829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95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1475656" y="1923678"/>
            <a:ext cx="6624736" cy="646331"/>
          </a:xfrm>
          <a:prstGeom prst="rect">
            <a:avLst/>
          </a:prstGeom>
          <a:noFill/>
        </p:spPr>
        <p:txBody>
          <a:bodyPr wrap="square" rtlCol="0">
            <a:spAutoFit/>
          </a:bodyPr>
          <a:lstStyle/>
          <a:p>
            <a:pPr algn="ctr"/>
            <a:r>
              <a:rPr lang="es-ES_tradnl" dirty="0"/>
              <a:t>EL ROL DE LA TECNOLOGÍA EN EL ESTUDIO DE CAPACIDAD DE CARGA EN ÁREA PROTEGIDA: ENFOQUE SUSTENTABLE</a:t>
            </a:r>
            <a:endParaRPr lang="es-MX" dirty="0"/>
          </a:p>
        </p:txBody>
      </p:sp>
      <p:sp>
        <p:nvSpPr>
          <p:cNvPr id="4" name="3 CuadroTexto"/>
          <p:cNvSpPr txBox="1"/>
          <p:nvPr/>
        </p:nvSpPr>
        <p:spPr>
          <a:xfrm>
            <a:off x="3203848" y="2570009"/>
            <a:ext cx="3960440" cy="2123658"/>
          </a:xfrm>
          <a:prstGeom prst="rect">
            <a:avLst/>
          </a:prstGeom>
          <a:noFill/>
        </p:spPr>
        <p:txBody>
          <a:bodyPr wrap="square" rtlCol="0">
            <a:spAutoFit/>
          </a:bodyPr>
          <a:lstStyle/>
          <a:p>
            <a:r>
              <a:rPr lang="es-ES" dirty="0"/>
              <a:t>Innovación y pensamiento creativo en el proceso de medición de la capacidad de carga de un Área Natural Protegida </a:t>
            </a:r>
          </a:p>
          <a:p>
            <a:endParaRPr lang="es-ES" dirty="0"/>
          </a:p>
          <a:p>
            <a:r>
              <a:rPr lang="es-ES" sz="1400" dirty="0"/>
              <a:t>Presentan:</a:t>
            </a:r>
          </a:p>
          <a:p>
            <a:r>
              <a:rPr lang="es-ES" sz="1400" dirty="0"/>
              <a:t>Mtro. Jaime </a:t>
            </a:r>
            <a:r>
              <a:rPr lang="es-ES" sz="1400" dirty="0" err="1"/>
              <a:t>Grover</a:t>
            </a:r>
            <a:r>
              <a:rPr lang="es-ES" sz="1400" dirty="0"/>
              <a:t> Vaca</a:t>
            </a:r>
          </a:p>
          <a:p>
            <a:r>
              <a:rPr lang="es-ES" sz="1400" dirty="0"/>
              <a:t>Dr. Arturo </a:t>
            </a:r>
            <a:r>
              <a:rPr lang="es-ES" sz="1400" dirty="0" err="1"/>
              <a:t>Laure</a:t>
            </a:r>
            <a:r>
              <a:rPr lang="es-ES" sz="1400" dirty="0"/>
              <a:t> </a:t>
            </a:r>
            <a:r>
              <a:rPr lang="es-ES" sz="1400" dirty="0" err="1"/>
              <a:t>Vidriales</a:t>
            </a:r>
            <a:endParaRPr lang="es-MX" sz="1400" dirty="0"/>
          </a:p>
          <a:p>
            <a:endParaRPr lang="es-MX" dirty="0"/>
          </a:p>
        </p:txBody>
      </p:sp>
    </p:spTree>
    <p:extLst>
      <p:ext uri="{BB962C8B-B14F-4D97-AF65-F5344CB8AC3E}">
        <p14:creationId xmlns:p14="http://schemas.microsoft.com/office/powerpoint/2010/main" val="100812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707904" y="1131590"/>
            <a:ext cx="5112568" cy="2862322"/>
          </a:xfrm>
          <a:prstGeom prst="rect">
            <a:avLst/>
          </a:prstGeom>
          <a:noFill/>
        </p:spPr>
        <p:txBody>
          <a:bodyPr wrap="square" rtlCol="0">
            <a:spAutoFit/>
          </a:bodyPr>
          <a:lstStyle/>
          <a:p>
            <a:r>
              <a:rPr lang="es-ES" b="1" dirty="0"/>
              <a:t>Resumen</a:t>
            </a:r>
            <a:endParaRPr lang="es-MX" dirty="0"/>
          </a:p>
          <a:p>
            <a:pPr algn="just"/>
            <a:r>
              <a:rPr lang="es-ES_tradnl" dirty="0"/>
              <a:t>En este trabajo se presenta un estudio sobre la Capacidad de Carga Turística para el bosque los Colomos en Guadalajara, Jalisco, con el propósito de apoyar al desarrollo del ecoturismo de un espacio, al mismo tiempo se estima que no hay estudios recientes de capacidad de carga turística para este parque urbano, lo cual puede provocar una masificación de visitantes lo que causa el deterioro, incomodidad e inseguridad.</a:t>
            </a:r>
            <a:endParaRPr lang="es-MX" dirty="0"/>
          </a:p>
        </p:txBody>
      </p:sp>
    </p:spTree>
    <p:extLst>
      <p:ext uri="{BB962C8B-B14F-4D97-AF65-F5344CB8AC3E}">
        <p14:creationId xmlns:p14="http://schemas.microsoft.com/office/powerpoint/2010/main" val="119631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899592" y="195486"/>
            <a:ext cx="6552728" cy="646331"/>
          </a:xfrm>
          <a:prstGeom prst="rect">
            <a:avLst/>
          </a:prstGeom>
          <a:noFill/>
        </p:spPr>
        <p:txBody>
          <a:bodyPr wrap="square" rtlCol="0">
            <a:spAutoFit/>
          </a:bodyPr>
          <a:lstStyle/>
          <a:p>
            <a:pPr algn="ctr"/>
            <a:r>
              <a:rPr lang="es-ES_tradnl" dirty="0"/>
              <a:t>EL ROL DE LA TECNOLOGÍA EN EL ESTUDIO DE CAPACIDAD DE CARGA EN ÁREA PROTEGIDA: ENFOQUE SUSTENTABLE</a:t>
            </a:r>
            <a:endParaRPr lang="es-MX" dirty="0"/>
          </a:p>
        </p:txBody>
      </p:sp>
      <p:sp>
        <p:nvSpPr>
          <p:cNvPr id="3" name="2 CuadroTexto"/>
          <p:cNvSpPr txBox="1"/>
          <p:nvPr/>
        </p:nvSpPr>
        <p:spPr>
          <a:xfrm>
            <a:off x="323528" y="841817"/>
            <a:ext cx="4176464" cy="3600986"/>
          </a:xfrm>
          <a:prstGeom prst="rect">
            <a:avLst/>
          </a:prstGeom>
          <a:noFill/>
        </p:spPr>
        <p:txBody>
          <a:bodyPr wrap="square" rtlCol="0">
            <a:spAutoFit/>
          </a:bodyPr>
          <a:lstStyle/>
          <a:p>
            <a:pPr algn="just"/>
            <a:r>
              <a:rPr lang="es-MX" sz="1200" dirty="0"/>
              <a:t>Introducción</a:t>
            </a:r>
          </a:p>
          <a:p>
            <a:pPr algn="just"/>
            <a:r>
              <a:rPr lang="es-MX" sz="1200" dirty="0"/>
              <a:t>El Bosque Los Colomos es un parque urbano que aporta a la Área Metropolitana de Guadalajara una gran cantidad de beneficios ambientales, fue decretado como Área Natural Protegida bajo la categoría de manejo de área municipal de protección hidrológica, comprendida en el Municipio de Guadalajara, Jalisco. </a:t>
            </a:r>
          </a:p>
          <a:p>
            <a:pPr algn="just"/>
            <a:endParaRPr lang="es-MX" sz="1200" dirty="0"/>
          </a:p>
          <a:p>
            <a:pPr algn="just"/>
            <a:r>
              <a:rPr lang="es-MX" sz="1200" dirty="0"/>
              <a:t>Relacionado con lo anterior, mencionaremos el concepto de Ecoturismo de Héctor Ceballos Lascurain (2015), que lo define como: Aquella modalidad turística ambientalmente responsable consistente en viajar o visitar áreas naturales relativamente sin disturbar con el fin de disfrutar, apreciar y estudiar los atractivos naturales (paisaje, flora y fauna silvestre) de dichas áreas, así como cualquier manifestación cultural (del presente y del pasado) que pueda encontrarse ahí, a través de un proceso que promueve la conservación, tiene bajo impacto ambiental y cultural y propicia un involucramiento activo y socioeconómicamente benéfico de las poblaciones locales.</a:t>
            </a:r>
          </a:p>
        </p:txBody>
      </p:sp>
      <p:sp>
        <p:nvSpPr>
          <p:cNvPr id="4" name="3 CuadroTexto"/>
          <p:cNvSpPr txBox="1"/>
          <p:nvPr/>
        </p:nvSpPr>
        <p:spPr>
          <a:xfrm>
            <a:off x="4716016" y="1131590"/>
            <a:ext cx="3816424" cy="1754326"/>
          </a:xfrm>
          <a:prstGeom prst="rect">
            <a:avLst/>
          </a:prstGeom>
          <a:noFill/>
        </p:spPr>
        <p:txBody>
          <a:bodyPr wrap="square" rtlCol="0">
            <a:spAutoFit/>
          </a:bodyPr>
          <a:lstStyle/>
          <a:p>
            <a:pPr algn="just"/>
            <a:r>
              <a:rPr lang="es-MX" sz="1200" dirty="0"/>
              <a:t>Ahora bien, para el Estudio de Capacidad de Carga Turística (CCT), en el bosque Los Colomos de Guadalajara, se utilizó la metodología elaborada por Fondo Mundial para la Naturaleza (WWF Centroamérica) y el Centro Agronómico Tropical de Investigación y Enseñanza (CATIE), y coordinado por Miguel Cifuentes Arias, Representante de la WWF Centroamérica. Aplicada para las áreas de uso público del Monumento Nacional Guayabo en Turrialba, Costa Rica.</a:t>
            </a:r>
          </a:p>
        </p:txBody>
      </p:sp>
      <p:pic>
        <p:nvPicPr>
          <p:cNvPr id="5" name="Imagen 4"/>
          <p:cNvPicPr>
            <a:picLocks noChangeAspect="1"/>
          </p:cNvPicPr>
          <p:nvPr/>
        </p:nvPicPr>
        <p:blipFill>
          <a:blip r:embed="rId3"/>
          <a:stretch>
            <a:fillRect/>
          </a:stretch>
        </p:blipFill>
        <p:spPr>
          <a:xfrm>
            <a:off x="5868144" y="2885916"/>
            <a:ext cx="2052228" cy="1414026"/>
          </a:xfrm>
          <a:prstGeom prst="rect">
            <a:avLst/>
          </a:prstGeom>
        </p:spPr>
      </p:pic>
    </p:spTree>
    <p:extLst>
      <p:ext uri="{BB962C8B-B14F-4D97-AF65-F5344CB8AC3E}">
        <p14:creationId xmlns:p14="http://schemas.microsoft.com/office/powerpoint/2010/main" val="169184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899592" y="555526"/>
            <a:ext cx="5472608" cy="307777"/>
          </a:xfrm>
          <a:prstGeom prst="rect">
            <a:avLst/>
          </a:prstGeom>
          <a:noFill/>
        </p:spPr>
        <p:txBody>
          <a:bodyPr wrap="square" rtlCol="0">
            <a:spAutoFit/>
          </a:bodyPr>
          <a:lstStyle/>
          <a:p>
            <a:pPr algn="just"/>
            <a:r>
              <a:rPr lang="es-MX" sz="1400" dirty="0"/>
              <a:t>Un acercamiento a la definición de M-learning.</a:t>
            </a:r>
          </a:p>
        </p:txBody>
      </p:sp>
      <p:sp>
        <p:nvSpPr>
          <p:cNvPr id="3" name="2 CuadroTexto"/>
          <p:cNvSpPr txBox="1"/>
          <p:nvPr/>
        </p:nvSpPr>
        <p:spPr>
          <a:xfrm>
            <a:off x="251520" y="1137684"/>
            <a:ext cx="3776946" cy="2862322"/>
          </a:xfrm>
          <a:prstGeom prst="rect">
            <a:avLst/>
          </a:prstGeom>
          <a:noFill/>
        </p:spPr>
        <p:txBody>
          <a:bodyPr wrap="square" rtlCol="0">
            <a:spAutoFit/>
          </a:bodyPr>
          <a:lstStyle/>
          <a:p>
            <a:pPr algn="just"/>
            <a:endParaRPr lang="es-MX" sz="1200" dirty="0"/>
          </a:p>
          <a:p>
            <a:pPr algn="just"/>
            <a:r>
              <a:rPr lang="es-MX" sz="1200" dirty="0"/>
              <a:t>En el ámbito académico M-learning tiene diferentes definiciones, usaremos la definición de M-learning de Mobile Learning Network: MoLeNET (2019) “La explotación de tecnologías portátiles ubicuas, junto con redes inalámbricas y de telefonía móvil, para facilitar, apoyar, mejorar y extender el alcance de la enseñanza y el aprendizaje”</a:t>
            </a:r>
          </a:p>
          <a:p>
            <a:pPr algn="just"/>
            <a:endParaRPr lang="es-MX" sz="1200" dirty="0"/>
          </a:p>
          <a:p>
            <a:pPr algn="just"/>
            <a:r>
              <a:rPr lang="es-MX" sz="1200" dirty="0"/>
              <a:t>El estudio fue apoyado por el uso de algunas aplicaciones móviles que nos permiten desarrollar cálculos y adquirir resultados eficientes y confiables, la palabra aplicación se refiere a un programa que se puede descargar y se puede acceder directamente desde un teléfono o algún otro dispositivo móvil, como una tableta.</a:t>
            </a:r>
          </a:p>
        </p:txBody>
      </p:sp>
      <p:sp>
        <p:nvSpPr>
          <p:cNvPr id="4" name="3 Rectángulo"/>
          <p:cNvSpPr/>
          <p:nvPr/>
        </p:nvSpPr>
        <p:spPr>
          <a:xfrm>
            <a:off x="4644007" y="1347614"/>
            <a:ext cx="3816424" cy="28803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noFill/>
            </a:endParaRPr>
          </a:p>
        </p:txBody>
      </p:sp>
      <p:sp>
        <p:nvSpPr>
          <p:cNvPr id="6" name="Rectangle 2">
            <a:extLst>
              <a:ext uri="{FF2B5EF4-FFF2-40B4-BE49-F238E27FC236}">
                <a16:creationId xmlns:a16="http://schemas.microsoft.com/office/drawing/2014/main" id="{3E7FE11A-8700-BD49-B904-2D95F23D03F5}"/>
              </a:ext>
            </a:extLst>
          </p:cNvPr>
          <p:cNvSpPr>
            <a:spLocks noChangeArrowheads="1"/>
          </p:cNvSpPr>
          <p:nvPr/>
        </p:nvSpPr>
        <p:spPr bwMode="auto">
          <a:xfrm>
            <a:off x="6539120" y="909084"/>
            <a:ext cx="47730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1025" name="Imagen 2">
            <a:extLst>
              <a:ext uri="{FF2B5EF4-FFF2-40B4-BE49-F238E27FC236}">
                <a16:creationId xmlns:a16="http://schemas.microsoft.com/office/drawing/2014/main" id="{F41AE1CB-BF3C-CE48-8FBE-5C3D97358C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713" y="1587846"/>
            <a:ext cx="3221013" cy="22431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7CE6C410-17E5-CA49-8C29-E5B2F4A22C21}"/>
              </a:ext>
            </a:extLst>
          </p:cNvPr>
          <p:cNvSpPr>
            <a:spLocks noChangeArrowheads="1"/>
          </p:cNvSpPr>
          <p:nvPr/>
        </p:nvSpPr>
        <p:spPr bwMode="auto">
          <a:xfrm>
            <a:off x="4716016" y="1295394"/>
            <a:ext cx="352839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MX"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Mapa 1. Ubicaci</a:t>
            </a:r>
            <a:r>
              <a:rPr kumimoji="0" lang="es-ES_tradnl" altLang="es-MX"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_tradnl" altLang="es-MX"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del Bosque de los </a:t>
            </a:r>
            <a:r>
              <a:rPr kumimoji="0" lang="es-ES_tradnl" altLang="es-MX" sz="10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Colomos</a:t>
            </a:r>
            <a:endParaRPr kumimoji="0" lang="es-ES_tradnl" altLang="es-MX" sz="1000" b="0" i="0" u="none" strike="noStrike" cap="none" normalizeH="0" baseline="0" dirty="0">
              <a:ln>
                <a:noFill/>
              </a:ln>
              <a:solidFill>
                <a:schemeClr val="tx1"/>
              </a:solidFill>
              <a:effectLst/>
            </a:endParaRPr>
          </a:p>
        </p:txBody>
      </p:sp>
      <p:sp>
        <p:nvSpPr>
          <p:cNvPr id="8" name="CuadroTexto 7">
            <a:extLst>
              <a:ext uri="{FF2B5EF4-FFF2-40B4-BE49-F238E27FC236}">
                <a16:creationId xmlns:a16="http://schemas.microsoft.com/office/drawing/2014/main" id="{A3344821-C35B-2E46-889D-5014555B725D}"/>
              </a:ext>
            </a:extLst>
          </p:cNvPr>
          <p:cNvSpPr txBox="1"/>
          <p:nvPr/>
        </p:nvSpPr>
        <p:spPr>
          <a:xfrm>
            <a:off x="5076056" y="3939902"/>
            <a:ext cx="3024336" cy="738664"/>
          </a:xfrm>
          <a:prstGeom prst="rect">
            <a:avLst/>
          </a:prstGeom>
          <a:noFill/>
        </p:spPr>
        <p:txBody>
          <a:bodyPr wrap="square" rtlCol="0">
            <a:spAutoFit/>
          </a:bodyPr>
          <a:lstStyle/>
          <a:p>
            <a:r>
              <a:rPr lang="es-MX" sz="800" dirty="0"/>
              <a:t>Fuente: http://www.milenio.com/jalisco/Colomos-riesgo-estatuto-reforma_0_339566074.html</a:t>
            </a:r>
          </a:p>
          <a:p>
            <a:endParaRPr lang="es-MX" sz="800" dirty="0"/>
          </a:p>
          <a:p>
            <a:endParaRPr lang="es-MX" dirty="0"/>
          </a:p>
        </p:txBody>
      </p:sp>
    </p:spTree>
    <p:extLst>
      <p:ext uri="{BB962C8B-B14F-4D97-AF65-F5344CB8AC3E}">
        <p14:creationId xmlns:p14="http://schemas.microsoft.com/office/powerpoint/2010/main" val="310520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899592" y="555526"/>
            <a:ext cx="6552728" cy="646331"/>
          </a:xfrm>
          <a:prstGeom prst="rect">
            <a:avLst/>
          </a:prstGeom>
          <a:noFill/>
        </p:spPr>
        <p:txBody>
          <a:bodyPr wrap="square" rtlCol="0">
            <a:spAutoFit/>
          </a:bodyPr>
          <a:lstStyle/>
          <a:p>
            <a:pPr algn="ctr"/>
            <a:r>
              <a:rPr lang="es-ES_tradnl" dirty="0"/>
              <a:t>EL ROL DE LA TECNOLOGÍA EN EL ESTUDIO DE CAPACIDAD DE CARGA EN ÁREA PROTEGIDA: ENFOQUE SUSTENTABLE</a:t>
            </a:r>
            <a:endParaRPr lang="es-MX" dirty="0"/>
          </a:p>
        </p:txBody>
      </p:sp>
      <p:sp>
        <p:nvSpPr>
          <p:cNvPr id="3" name="2 CuadroTexto"/>
          <p:cNvSpPr txBox="1"/>
          <p:nvPr/>
        </p:nvSpPr>
        <p:spPr>
          <a:xfrm>
            <a:off x="395535" y="1275606"/>
            <a:ext cx="3960441" cy="3416320"/>
          </a:xfrm>
          <a:prstGeom prst="rect">
            <a:avLst/>
          </a:prstGeom>
          <a:noFill/>
        </p:spPr>
        <p:txBody>
          <a:bodyPr wrap="square" rtlCol="0">
            <a:spAutoFit/>
          </a:bodyPr>
          <a:lstStyle/>
          <a:p>
            <a:pPr algn="just"/>
            <a:r>
              <a:rPr lang="es-MX" sz="1200" b="1" dirty="0"/>
              <a:t>Descripción de la práctica</a:t>
            </a:r>
          </a:p>
          <a:p>
            <a:pPr algn="just"/>
            <a:endParaRPr lang="es-MX" sz="1200" dirty="0"/>
          </a:p>
          <a:p>
            <a:pPr algn="just"/>
            <a:r>
              <a:rPr lang="es-MX" sz="1200" dirty="0"/>
              <a:t>Una vez que se ha hecho la anterior perspectiva de lo que se refiere a la Capacidad de Carga Turística y utilizando aplicaciones móviles, pasamos al caso de estudio. Así que el manejo de visitantes en un área protegida debe ser rigurosamente planificado para alcanzar los objetivos de conservación por los cuales fue creada y a la vez, lograr que los visitantes tengan una experiencia de calidad y puedan satisfacer sus expectativas. </a:t>
            </a:r>
          </a:p>
          <a:p>
            <a:pPr algn="just"/>
            <a:r>
              <a:rPr lang="es-MX" sz="1200" dirty="0"/>
              <a:t> </a:t>
            </a:r>
          </a:p>
          <a:p>
            <a:pPr algn="just"/>
            <a:r>
              <a:rPr lang="es-MX" altLang="es-MX" sz="1200" dirty="0"/>
              <a:t>El cálculo de capacidad de carga en un sendero del Bosque los Colomos de Guadalajara, busca establecer el número máximo de visitas que puede recibir el área protegida con base en las siguientes condiciones que se presentan en el área en el momento de estudio que son: Físicas, Biológicas y </a:t>
            </a:r>
          </a:p>
          <a:p>
            <a:pPr algn="just"/>
            <a:r>
              <a:rPr lang="es-MX" altLang="es-MX" sz="1200" dirty="0"/>
              <a:t> de manejo.</a:t>
            </a:r>
            <a:endParaRPr lang="es-MX" sz="1200" dirty="0"/>
          </a:p>
          <a:p>
            <a:pPr algn="just"/>
            <a:endParaRPr lang="es-MX" sz="1200" dirty="0" err="1"/>
          </a:p>
        </p:txBody>
      </p:sp>
      <p:sp>
        <p:nvSpPr>
          <p:cNvPr id="4" name="3 CuadroTexto"/>
          <p:cNvSpPr txBox="1"/>
          <p:nvPr/>
        </p:nvSpPr>
        <p:spPr>
          <a:xfrm>
            <a:off x="4860032" y="1779662"/>
            <a:ext cx="3744416" cy="2492990"/>
          </a:xfrm>
          <a:prstGeom prst="rect">
            <a:avLst/>
          </a:prstGeom>
          <a:noFill/>
        </p:spPr>
        <p:txBody>
          <a:bodyPr wrap="square" rtlCol="0">
            <a:spAutoFit/>
          </a:bodyPr>
          <a:lstStyle/>
          <a:p>
            <a:pPr algn="just"/>
            <a:r>
              <a:rPr lang="es-MX" sz="1200" b="1" dirty="0"/>
              <a:t>El procedimiento consta de:</a:t>
            </a:r>
          </a:p>
          <a:p>
            <a:pPr marL="228600" indent="-228600" algn="just">
              <a:buFont typeface="+mj-lt"/>
              <a:buAutoNum type="alphaUcPeriod"/>
            </a:pPr>
            <a:r>
              <a:rPr lang="es-MX" sz="1200" dirty="0"/>
              <a:t>Cálculo de: Capacidad de Carga Física (CCF),  </a:t>
            </a:r>
          </a:p>
          <a:p>
            <a:pPr marL="228600" indent="-228600" algn="just">
              <a:buFont typeface="+mj-lt"/>
              <a:buAutoNum type="alphaUcPeriod"/>
            </a:pPr>
            <a:r>
              <a:rPr lang="es-MX" sz="1200" dirty="0"/>
              <a:t>Capacidad de Carga Real (CCR) y </a:t>
            </a:r>
          </a:p>
          <a:p>
            <a:pPr marL="228600" indent="-228600" algn="just">
              <a:buFont typeface="+mj-lt"/>
              <a:buAutoNum type="alphaUcPeriod"/>
            </a:pPr>
            <a:r>
              <a:rPr lang="es-MX" sz="1200" dirty="0"/>
              <a:t>Capacidad de Carga Efectiva (CCE).</a:t>
            </a:r>
          </a:p>
          <a:p>
            <a:pPr algn="just"/>
            <a:endParaRPr lang="es-MX" sz="1200" dirty="0"/>
          </a:p>
          <a:p>
            <a:pPr algn="just"/>
            <a:r>
              <a:rPr lang="es-MX" sz="1200" b="1" dirty="0"/>
              <a:t>Los cálculos se basaron en</a:t>
            </a:r>
            <a:r>
              <a:rPr lang="es-MX" sz="1200" dirty="0"/>
              <a:t>:</a:t>
            </a:r>
          </a:p>
          <a:p>
            <a:pPr algn="just"/>
            <a:r>
              <a:rPr lang="es-MX" sz="1200" dirty="0"/>
              <a:t>-   Flujo de visitantes en un solo sentido en el sendero.</a:t>
            </a:r>
          </a:p>
          <a:p>
            <a:pPr marL="171450" indent="-171450" algn="just">
              <a:buFontTx/>
              <a:buChar char="-"/>
            </a:pPr>
            <a:r>
              <a:rPr lang="es-MX" sz="1200" dirty="0"/>
              <a:t>Una persona requiere normalmente de 1 Mt2 de     </a:t>
            </a:r>
          </a:p>
          <a:p>
            <a:pPr algn="just"/>
            <a:r>
              <a:rPr lang="es-MX" sz="1200" dirty="0"/>
              <a:t>     espacio para moverse. En el caso de senderos se      </a:t>
            </a:r>
          </a:p>
          <a:p>
            <a:pPr algn="just"/>
            <a:r>
              <a:rPr lang="es-MX" sz="1200" dirty="0"/>
              <a:t>     traduce a 1 Mt lineal.</a:t>
            </a:r>
          </a:p>
          <a:p>
            <a:pPr marL="171450" indent="-171450" algn="just">
              <a:buFontTx/>
              <a:buChar char="-"/>
            </a:pPr>
            <a:r>
              <a:rPr lang="es-MX" sz="1200" dirty="0"/>
              <a:t>El tiempo necesario para la visita al sendero es de 2  </a:t>
            </a:r>
          </a:p>
          <a:p>
            <a:pPr algn="just"/>
            <a:r>
              <a:rPr lang="es-MX" sz="1200" dirty="0"/>
              <a:t>     hrs.</a:t>
            </a:r>
          </a:p>
          <a:p>
            <a:pPr algn="just"/>
            <a:r>
              <a:rPr lang="es-MX" sz="1200" dirty="0"/>
              <a:t>-   Horario de visita: 6 a 19 hrs. (13 hrs. por día)</a:t>
            </a:r>
          </a:p>
        </p:txBody>
      </p:sp>
    </p:spTree>
    <p:extLst>
      <p:ext uri="{BB962C8B-B14F-4D97-AF65-F5344CB8AC3E}">
        <p14:creationId xmlns:p14="http://schemas.microsoft.com/office/powerpoint/2010/main" val="3633225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973999" y="203992"/>
            <a:ext cx="6552728" cy="646331"/>
          </a:xfrm>
          <a:prstGeom prst="rect">
            <a:avLst/>
          </a:prstGeom>
          <a:noFill/>
        </p:spPr>
        <p:txBody>
          <a:bodyPr wrap="square" rtlCol="0">
            <a:spAutoFit/>
          </a:bodyPr>
          <a:lstStyle/>
          <a:p>
            <a:pPr algn="ctr"/>
            <a:r>
              <a:rPr lang="es-ES_tradnl" dirty="0"/>
              <a:t>EL ROL DE LA TECNOLOGÍA EN EL ESTUDIO DE CAPACIDAD DE CARGA EN ÁREA PROTEGIDA: ENFOQUE SUSTENTABLE</a:t>
            </a:r>
            <a:endParaRPr lang="es-MX" dirty="0"/>
          </a:p>
        </p:txBody>
      </p:sp>
      <p:sp>
        <p:nvSpPr>
          <p:cNvPr id="16" name="CuadroTexto 15">
            <a:extLst>
              <a:ext uri="{FF2B5EF4-FFF2-40B4-BE49-F238E27FC236}">
                <a16:creationId xmlns:a16="http://schemas.microsoft.com/office/drawing/2014/main" id="{881E593B-48CF-DE47-981C-9B8CE97C7F8C}"/>
              </a:ext>
            </a:extLst>
          </p:cNvPr>
          <p:cNvSpPr txBox="1"/>
          <p:nvPr/>
        </p:nvSpPr>
        <p:spPr>
          <a:xfrm>
            <a:off x="251520" y="1418375"/>
            <a:ext cx="4464496" cy="1754326"/>
          </a:xfrm>
          <a:prstGeom prst="rect">
            <a:avLst/>
          </a:prstGeom>
          <a:noFill/>
        </p:spPr>
        <p:txBody>
          <a:bodyPr wrap="square" rtlCol="0">
            <a:spAutoFit/>
          </a:bodyPr>
          <a:lstStyle/>
          <a:p>
            <a:r>
              <a:rPr lang="es-MX" sz="1200" b="1" dirty="0"/>
              <a:t>CAPACIDAD DE CARGA FISICA (CCF)</a:t>
            </a:r>
          </a:p>
          <a:p>
            <a:pPr algn="just"/>
            <a:r>
              <a:rPr lang="es-MX" sz="1200" dirty="0"/>
              <a:t>Es el límite máximo de visitas que se pueden hacer al sitio durante 1 día. Está dada por la relación entre factores de visita (horario y el tiempo de visita), el espacio disponible y la necesidad de espacio por visitante.</a:t>
            </a:r>
          </a:p>
          <a:p>
            <a:endParaRPr lang="es-MX" sz="1200" dirty="0"/>
          </a:p>
          <a:p>
            <a:endParaRPr lang="es-MX" sz="1200" dirty="0"/>
          </a:p>
          <a:p>
            <a:endParaRPr lang="es-MX" sz="1200" dirty="0"/>
          </a:p>
          <a:p>
            <a:endParaRPr lang="es-MX" sz="1200" dirty="0"/>
          </a:p>
        </p:txBody>
      </p:sp>
      <p:sp>
        <p:nvSpPr>
          <p:cNvPr id="17" name="Text Box 7">
            <a:extLst>
              <a:ext uri="{FF2B5EF4-FFF2-40B4-BE49-F238E27FC236}">
                <a16:creationId xmlns:a16="http://schemas.microsoft.com/office/drawing/2014/main" id="{B79B8AC7-C50A-0B4B-B88F-1A6DC446F9B8}"/>
              </a:ext>
            </a:extLst>
          </p:cNvPr>
          <p:cNvSpPr txBox="1">
            <a:spLocks noChangeArrowheads="1"/>
          </p:cNvSpPr>
          <p:nvPr/>
        </p:nvSpPr>
        <p:spPr bwMode="auto">
          <a:xfrm>
            <a:off x="2107238" y="3820225"/>
            <a:ext cx="1270635" cy="4508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r>
              <a:rPr lang="es-ES" sz="1200" dirty="0" err="1">
                <a:effectLst/>
                <a:latin typeface="Times New Roman" panose="02020603050405020304" pitchFamily="18" charset="0"/>
                <a:ea typeface="Calibri" panose="020F0502020204030204" pitchFamily="34" charset="0"/>
                <a:cs typeface="Times New Roman" panose="02020603050405020304" pitchFamily="18" charset="0"/>
              </a:rPr>
              <a:t>FCx</a:t>
            </a: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 = </a:t>
            </a:r>
            <a:r>
              <a:rPr lang="es-ES" sz="12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200" u="sng" dirty="0" err="1">
                <a:effectLst/>
                <a:latin typeface="Times New Roman" panose="02020603050405020304" pitchFamily="18" charset="0"/>
                <a:ea typeface="Calibri" panose="020F0502020204030204" pitchFamily="34" charset="0"/>
                <a:cs typeface="Times New Roman" panose="02020603050405020304" pitchFamily="18" charset="0"/>
              </a:rPr>
              <a:t>Mlx</a:t>
            </a:r>
            <a:r>
              <a:rPr lang="es-ES" sz="12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  -1</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200" dirty="0" err="1">
                <a:effectLst/>
                <a:latin typeface="Times New Roman" panose="02020603050405020304" pitchFamily="18" charset="0"/>
                <a:ea typeface="Calibri" panose="020F0502020204030204" pitchFamily="34" charset="0"/>
                <a:cs typeface="Times New Roman" panose="02020603050405020304" pitchFamily="18" charset="0"/>
              </a:rPr>
              <a:t>Mtx</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4"/>
          <p:cNvSpPr txBox="1">
            <a:spLocks noChangeArrowheads="1"/>
          </p:cNvSpPr>
          <p:nvPr/>
        </p:nvSpPr>
        <p:spPr bwMode="auto">
          <a:xfrm>
            <a:off x="323528" y="2518037"/>
            <a:ext cx="1410335" cy="4508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spcAft>
                <a:spcPts val="0"/>
              </a:spcAft>
            </a:pPr>
            <a:r>
              <a:rPr lang="es-ES" sz="1200">
                <a:effectLst/>
                <a:latin typeface="Times New Roman" panose="02020603050405020304" pitchFamily="18" charset="0"/>
                <a:ea typeface="Calibri" panose="020F0502020204030204" pitchFamily="34" charset="0"/>
                <a:cs typeface="Times New Roman" panose="02020603050405020304" pitchFamily="18" charset="0"/>
              </a:rPr>
              <a:t>CCF = </a:t>
            </a:r>
            <a:r>
              <a:rPr lang="es-ES" sz="1200" u="sng">
                <a:effectLst/>
                <a:latin typeface="Times New Roman" panose="02020603050405020304" pitchFamily="18" charset="0"/>
                <a:ea typeface="Calibri" panose="020F0502020204030204" pitchFamily="34" charset="0"/>
                <a:cs typeface="Times New Roman" panose="02020603050405020304" pitchFamily="18" charset="0"/>
              </a:rPr>
              <a:t>   S  </a:t>
            </a:r>
            <a:r>
              <a:rPr lang="es-ES" sz="1200">
                <a:effectLst/>
                <a:latin typeface="Times New Roman" panose="02020603050405020304" pitchFamily="18" charset="0"/>
                <a:ea typeface="Calibri" panose="020F0502020204030204" pitchFamily="34" charset="0"/>
                <a:cs typeface="Times New Roman" panose="02020603050405020304" pitchFamily="18" charset="0"/>
              </a:rPr>
              <a:t> * NV</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1200">
                <a:effectLst/>
                <a:latin typeface="Times New Roman" panose="02020603050405020304" pitchFamily="18" charset="0"/>
                <a:ea typeface="Calibri" panose="020F0502020204030204" pitchFamily="34" charset="0"/>
                <a:cs typeface="Times New Roman" panose="02020603050405020304" pitchFamily="18" charset="0"/>
              </a:rPr>
              <a:t>              Sp</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6"/>
          <p:cNvSpPr txBox="1">
            <a:spLocks noChangeArrowheads="1"/>
          </p:cNvSpPr>
          <p:nvPr/>
        </p:nvSpPr>
        <p:spPr bwMode="auto">
          <a:xfrm>
            <a:off x="2107238" y="2518037"/>
            <a:ext cx="2143125" cy="4514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CCF = </a:t>
            </a:r>
            <a:r>
              <a:rPr lang="es-ES" sz="1200" u="sng" dirty="0">
                <a:effectLst/>
                <a:latin typeface="Times New Roman" panose="02020603050405020304" pitchFamily="18" charset="0"/>
                <a:ea typeface="Calibri" panose="020F0502020204030204" pitchFamily="34" charset="0"/>
                <a:cs typeface="Times New Roman" panose="02020603050405020304" pitchFamily="18" charset="0"/>
              </a:rPr>
              <a:t>   2000  </a:t>
            </a: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 * 6.5 = 13,000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                  1</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3 CuadroTexto"/>
          <p:cNvSpPr txBox="1"/>
          <p:nvPr/>
        </p:nvSpPr>
        <p:spPr>
          <a:xfrm>
            <a:off x="276327" y="3112339"/>
            <a:ext cx="4439689" cy="1261884"/>
          </a:xfrm>
          <a:prstGeom prst="rect">
            <a:avLst/>
          </a:prstGeom>
          <a:noFill/>
        </p:spPr>
        <p:txBody>
          <a:bodyPr wrap="square" rtlCol="0">
            <a:spAutoFit/>
          </a:bodyPr>
          <a:lstStyle/>
          <a:p>
            <a:pPr algn="just"/>
            <a:r>
              <a:rPr lang="es-MX" sz="1000" b="1" dirty="0">
                <a:latin typeface="Arial" panose="020B0604020202020204" pitchFamily="34" charset="0"/>
                <a:cs typeface="Arial" panose="020B0604020202020204" pitchFamily="34" charset="0"/>
              </a:rPr>
              <a:t>CAPACIDAD DE CARGA REAL (CCR) </a:t>
            </a:r>
            <a:r>
              <a:rPr lang="es-MX" sz="1000" dirty="0">
                <a:latin typeface="Arial" panose="020B0604020202020204" pitchFamily="34" charset="0"/>
                <a:cs typeface="Arial" panose="020B0604020202020204" pitchFamily="34" charset="0"/>
              </a:rPr>
              <a:t>para obtener este cálculo se sometió la CCF a una serie de factores de corrección, que son particulares para cada sitio que se estudia, así los factores a considerar fueron: </a:t>
            </a:r>
          </a:p>
          <a:p>
            <a:pPr algn="just"/>
            <a:r>
              <a:rPr lang="es-MX" sz="1000" dirty="0">
                <a:latin typeface="Arial" panose="020B0604020202020204" pitchFamily="34" charset="0"/>
                <a:cs typeface="Arial" panose="020B0604020202020204" pitchFamily="34" charset="0"/>
              </a:rPr>
              <a:t> </a:t>
            </a:r>
          </a:p>
          <a:p>
            <a:pPr algn="just"/>
            <a:endParaRPr lang="es-MX" sz="1200" dirty="0"/>
          </a:p>
          <a:p>
            <a:pPr algn="just"/>
            <a:endParaRPr lang="es-MX" sz="1200" dirty="0"/>
          </a:p>
          <a:p>
            <a:pPr algn="just"/>
            <a:endParaRPr lang="es-MX" sz="1200" dirty="0"/>
          </a:p>
        </p:txBody>
      </p:sp>
      <p:graphicFrame>
        <p:nvGraphicFramePr>
          <p:cNvPr id="5" name="Tabla 4"/>
          <p:cNvGraphicFramePr>
            <a:graphicFrameLocks noGrp="1"/>
          </p:cNvGraphicFramePr>
          <p:nvPr>
            <p:extLst>
              <p:ext uri="{D42A27DB-BD31-4B8C-83A1-F6EECF244321}">
                <p14:modId xmlns:p14="http://schemas.microsoft.com/office/powerpoint/2010/main" val="2216761699"/>
              </p:ext>
            </p:extLst>
          </p:nvPr>
        </p:nvGraphicFramePr>
        <p:xfrm>
          <a:off x="5508104" y="938744"/>
          <a:ext cx="2664296" cy="3608924"/>
        </p:xfrm>
        <a:graphic>
          <a:graphicData uri="http://schemas.openxmlformats.org/drawingml/2006/table">
            <a:tbl>
              <a:tblPr firstRow="1" firstCol="1" bandRow="1">
                <a:tableStyleId>{5C22544A-7EE6-4342-B048-85BDC9FD1C3A}</a:tableStyleId>
              </a:tblPr>
              <a:tblGrid>
                <a:gridCol w="1415407">
                  <a:extLst>
                    <a:ext uri="{9D8B030D-6E8A-4147-A177-3AD203B41FA5}">
                      <a16:colId xmlns:a16="http://schemas.microsoft.com/office/drawing/2014/main" val="20000"/>
                    </a:ext>
                  </a:extLst>
                </a:gridCol>
                <a:gridCol w="1248889">
                  <a:extLst>
                    <a:ext uri="{9D8B030D-6E8A-4147-A177-3AD203B41FA5}">
                      <a16:colId xmlns:a16="http://schemas.microsoft.com/office/drawing/2014/main" val="20001"/>
                    </a:ext>
                  </a:extLst>
                </a:gridCol>
              </a:tblGrid>
              <a:tr h="570775">
                <a:tc>
                  <a:txBody>
                    <a:bodyPr/>
                    <a:lstStyle/>
                    <a:p>
                      <a:pPr marL="457200" algn="ctr">
                        <a:spcAft>
                          <a:spcPts val="0"/>
                        </a:spcAft>
                      </a:pPr>
                      <a:r>
                        <a:rPr lang="es-MX" sz="1100" dirty="0">
                          <a:solidFill>
                            <a:srgbClr val="FFFF00"/>
                          </a:solidFill>
                          <a:effectLst/>
                        </a:rPr>
                        <a:t>CAPACIDAD DE CARGA TURÍSTICA</a:t>
                      </a:r>
                      <a:endParaRPr lang="es-MX"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marL="457200" algn="ctr">
                        <a:spcAft>
                          <a:spcPts val="0"/>
                        </a:spcAft>
                      </a:pPr>
                      <a:r>
                        <a:rPr lang="es-MX" sz="1100" dirty="0">
                          <a:solidFill>
                            <a:srgbClr val="FFFF00"/>
                          </a:solidFill>
                          <a:effectLst/>
                        </a:rPr>
                        <a:t>SENDERO LOS COLOMOS</a:t>
                      </a:r>
                      <a:endParaRPr lang="es-MX"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extLst>
                  <a:ext uri="{0D108BD9-81ED-4DB2-BD59-A6C34878D82A}">
                    <a16:rowId xmlns:a16="http://schemas.microsoft.com/office/drawing/2014/main" val="10000"/>
                  </a:ext>
                </a:extLst>
              </a:tr>
              <a:tr h="274486">
                <a:tc>
                  <a:txBody>
                    <a:bodyPr/>
                    <a:lstStyle/>
                    <a:p>
                      <a:pPr marL="457200" algn="ctr">
                        <a:lnSpc>
                          <a:spcPct val="200000"/>
                        </a:lnSpc>
                        <a:spcAft>
                          <a:spcPts val="0"/>
                        </a:spcAft>
                      </a:pPr>
                      <a:r>
                        <a:rPr lang="es-MX" sz="1050" dirty="0">
                          <a:solidFill>
                            <a:srgbClr val="FFFF00"/>
                          </a:solidFill>
                          <a:effectLst/>
                        </a:rPr>
                        <a:t>CCF</a:t>
                      </a:r>
                      <a:endParaRPr lang="es-MX"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marL="457200" algn="ctr">
                        <a:lnSpc>
                          <a:spcPct val="200000"/>
                        </a:lnSpc>
                        <a:spcAft>
                          <a:spcPts val="0"/>
                        </a:spcAft>
                      </a:pPr>
                      <a:r>
                        <a:rPr lang="es-MX" sz="1100" dirty="0">
                          <a:effectLst/>
                        </a:rPr>
                        <a:t>13,000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extLst>
                  <a:ext uri="{0D108BD9-81ED-4DB2-BD59-A6C34878D82A}">
                    <a16:rowId xmlns:a16="http://schemas.microsoft.com/office/drawing/2014/main" val="10001"/>
                  </a:ext>
                </a:extLst>
              </a:tr>
              <a:tr h="261973">
                <a:tc gridSpan="2">
                  <a:txBody>
                    <a:bodyPr/>
                    <a:lstStyle/>
                    <a:p>
                      <a:pPr marL="457200" algn="ctr">
                        <a:lnSpc>
                          <a:spcPct val="200000"/>
                        </a:lnSpc>
                        <a:spcAft>
                          <a:spcPts val="0"/>
                        </a:spcAft>
                      </a:pPr>
                      <a:r>
                        <a:rPr lang="es-MX" sz="1050" dirty="0">
                          <a:solidFill>
                            <a:srgbClr val="FFFF00"/>
                          </a:solidFill>
                          <a:effectLst/>
                        </a:rPr>
                        <a:t>FACTOR DE CORRECCIÓN</a:t>
                      </a:r>
                      <a:endParaRPr lang="es-MX"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hMerge="1">
                  <a:txBody>
                    <a:bodyPr/>
                    <a:lstStyle/>
                    <a:p>
                      <a:endParaRPr lang="es-MX"/>
                    </a:p>
                  </a:txBody>
                  <a:tcPr/>
                </a:tc>
                <a:extLst>
                  <a:ext uri="{0D108BD9-81ED-4DB2-BD59-A6C34878D82A}">
                    <a16:rowId xmlns:a16="http://schemas.microsoft.com/office/drawing/2014/main" val="10002"/>
                  </a:ext>
                </a:extLst>
              </a:tr>
              <a:tr h="274486">
                <a:tc>
                  <a:txBody>
                    <a:bodyPr/>
                    <a:lstStyle/>
                    <a:p>
                      <a:pPr marL="457200" algn="ctr">
                        <a:lnSpc>
                          <a:spcPct val="200000"/>
                        </a:lnSpc>
                        <a:spcAft>
                          <a:spcPts val="0"/>
                        </a:spcAft>
                      </a:pPr>
                      <a:r>
                        <a:rPr lang="es-MX" sz="1050" dirty="0" err="1">
                          <a:solidFill>
                            <a:srgbClr val="FFFF00"/>
                          </a:solidFill>
                          <a:effectLst/>
                        </a:rPr>
                        <a:t>FCsoc</a:t>
                      </a:r>
                      <a:endParaRPr lang="es-MX"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marL="457200" algn="ctr">
                        <a:lnSpc>
                          <a:spcPct val="200000"/>
                        </a:lnSpc>
                        <a:spcAft>
                          <a:spcPts val="0"/>
                        </a:spcAft>
                      </a:pPr>
                      <a:r>
                        <a:rPr lang="es-MX" sz="1100" dirty="0">
                          <a:effectLst/>
                        </a:rPr>
                        <a:t>0.2307</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extLst>
                  <a:ext uri="{0D108BD9-81ED-4DB2-BD59-A6C34878D82A}">
                    <a16:rowId xmlns:a16="http://schemas.microsoft.com/office/drawing/2014/main" val="10003"/>
                  </a:ext>
                </a:extLst>
              </a:tr>
              <a:tr h="274486">
                <a:tc>
                  <a:txBody>
                    <a:bodyPr/>
                    <a:lstStyle/>
                    <a:p>
                      <a:pPr marL="457200" algn="ctr">
                        <a:lnSpc>
                          <a:spcPct val="200000"/>
                        </a:lnSpc>
                        <a:spcAft>
                          <a:spcPts val="0"/>
                        </a:spcAft>
                      </a:pPr>
                      <a:r>
                        <a:rPr lang="es-MX" sz="1050" dirty="0" err="1">
                          <a:solidFill>
                            <a:srgbClr val="FFFF00"/>
                          </a:solidFill>
                          <a:effectLst/>
                        </a:rPr>
                        <a:t>FCero</a:t>
                      </a:r>
                      <a:endParaRPr lang="es-MX"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marL="457200" algn="ctr">
                        <a:lnSpc>
                          <a:spcPct val="200000"/>
                        </a:lnSpc>
                        <a:spcAft>
                          <a:spcPts val="0"/>
                        </a:spcAft>
                      </a:pPr>
                      <a:r>
                        <a:rPr lang="es-MX" sz="1100" dirty="0">
                          <a:effectLst/>
                        </a:rPr>
                        <a:t>0.9103</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extLst>
                  <a:ext uri="{0D108BD9-81ED-4DB2-BD59-A6C34878D82A}">
                    <a16:rowId xmlns:a16="http://schemas.microsoft.com/office/drawing/2014/main" val="10004"/>
                  </a:ext>
                </a:extLst>
              </a:tr>
              <a:tr h="274486">
                <a:tc>
                  <a:txBody>
                    <a:bodyPr/>
                    <a:lstStyle/>
                    <a:p>
                      <a:pPr marL="457200" algn="ctr">
                        <a:lnSpc>
                          <a:spcPct val="200000"/>
                        </a:lnSpc>
                        <a:spcAft>
                          <a:spcPts val="0"/>
                        </a:spcAft>
                      </a:pPr>
                      <a:r>
                        <a:rPr lang="es-MX" sz="1050" dirty="0" err="1">
                          <a:solidFill>
                            <a:srgbClr val="FFFF00"/>
                          </a:solidFill>
                          <a:effectLst/>
                        </a:rPr>
                        <a:t>FCacc</a:t>
                      </a:r>
                      <a:endParaRPr lang="es-MX"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marL="457200" algn="ctr">
                        <a:lnSpc>
                          <a:spcPct val="200000"/>
                        </a:lnSpc>
                        <a:spcAft>
                          <a:spcPts val="0"/>
                        </a:spcAft>
                      </a:pPr>
                      <a:r>
                        <a:rPr lang="es-MX" sz="1100" dirty="0">
                          <a:effectLst/>
                        </a:rPr>
                        <a:t>0.8115</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extLst>
                  <a:ext uri="{0D108BD9-81ED-4DB2-BD59-A6C34878D82A}">
                    <a16:rowId xmlns:a16="http://schemas.microsoft.com/office/drawing/2014/main" val="10005"/>
                  </a:ext>
                </a:extLst>
              </a:tr>
              <a:tr h="274486">
                <a:tc>
                  <a:txBody>
                    <a:bodyPr/>
                    <a:lstStyle/>
                    <a:p>
                      <a:pPr marL="457200" algn="ctr">
                        <a:lnSpc>
                          <a:spcPct val="200000"/>
                        </a:lnSpc>
                        <a:spcAft>
                          <a:spcPts val="0"/>
                        </a:spcAft>
                      </a:pPr>
                      <a:r>
                        <a:rPr lang="es-MX" sz="1050" dirty="0" err="1">
                          <a:solidFill>
                            <a:srgbClr val="FFFF00"/>
                          </a:solidFill>
                          <a:effectLst/>
                        </a:rPr>
                        <a:t>FCpre</a:t>
                      </a:r>
                      <a:endParaRPr lang="es-MX"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marL="457200" algn="ctr">
                        <a:lnSpc>
                          <a:spcPct val="200000"/>
                        </a:lnSpc>
                        <a:spcAft>
                          <a:spcPts val="0"/>
                        </a:spcAft>
                      </a:pPr>
                      <a:r>
                        <a:rPr lang="es-MX" sz="1100" dirty="0">
                          <a:effectLst/>
                        </a:rPr>
                        <a:t>0.9481</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extLst>
                  <a:ext uri="{0D108BD9-81ED-4DB2-BD59-A6C34878D82A}">
                    <a16:rowId xmlns:a16="http://schemas.microsoft.com/office/drawing/2014/main" val="10006"/>
                  </a:ext>
                </a:extLst>
              </a:tr>
              <a:tr h="274486">
                <a:tc>
                  <a:txBody>
                    <a:bodyPr/>
                    <a:lstStyle/>
                    <a:p>
                      <a:pPr marL="457200" algn="ctr">
                        <a:lnSpc>
                          <a:spcPct val="200000"/>
                        </a:lnSpc>
                        <a:spcAft>
                          <a:spcPts val="0"/>
                        </a:spcAft>
                      </a:pPr>
                      <a:r>
                        <a:rPr lang="es-MX" sz="1050" dirty="0" err="1">
                          <a:solidFill>
                            <a:srgbClr val="FFFF00"/>
                          </a:solidFill>
                          <a:effectLst/>
                        </a:rPr>
                        <a:t>FCsol</a:t>
                      </a:r>
                      <a:endParaRPr lang="es-MX"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marL="457200" algn="ctr">
                        <a:lnSpc>
                          <a:spcPct val="200000"/>
                        </a:lnSpc>
                        <a:spcAft>
                          <a:spcPts val="0"/>
                        </a:spcAft>
                      </a:pPr>
                      <a:r>
                        <a:rPr lang="es-MX" sz="1100" dirty="0">
                          <a:effectLst/>
                        </a:rPr>
                        <a:t>0.9077</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extLst>
                  <a:ext uri="{0D108BD9-81ED-4DB2-BD59-A6C34878D82A}">
                    <a16:rowId xmlns:a16="http://schemas.microsoft.com/office/drawing/2014/main" val="10007"/>
                  </a:ext>
                </a:extLst>
              </a:tr>
              <a:tr h="274486">
                <a:tc>
                  <a:txBody>
                    <a:bodyPr/>
                    <a:lstStyle/>
                    <a:p>
                      <a:pPr marL="457200" algn="ctr">
                        <a:lnSpc>
                          <a:spcPct val="200000"/>
                        </a:lnSpc>
                        <a:spcAft>
                          <a:spcPts val="0"/>
                        </a:spcAft>
                      </a:pPr>
                      <a:r>
                        <a:rPr lang="es-MX" sz="1050" dirty="0" err="1">
                          <a:solidFill>
                            <a:srgbClr val="FFFF00"/>
                          </a:solidFill>
                          <a:effectLst/>
                        </a:rPr>
                        <a:t>FCtem</a:t>
                      </a:r>
                      <a:endParaRPr lang="es-MX"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marL="457200" algn="ctr">
                        <a:lnSpc>
                          <a:spcPct val="200000"/>
                        </a:lnSpc>
                        <a:spcAft>
                          <a:spcPts val="0"/>
                        </a:spcAft>
                      </a:pPr>
                      <a:r>
                        <a:rPr lang="es-MX" sz="1100" dirty="0">
                          <a:effectLst/>
                        </a:rPr>
                        <a:t>N/A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extLst>
                  <a:ext uri="{0D108BD9-81ED-4DB2-BD59-A6C34878D82A}">
                    <a16:rowId xmlns:a16="http://schemas.microsoft.com/office/drawing/2014/main" val="10008"/>
                  </a:ext>
                </a:extLst>
              </a:tr>
              <a:tr h="274486">
                <a:tc>
                  <a:txBody>
                    <a:bodyPr/>
                    <a:lstStyle/>
                    <a:p>
                      <a:pPr marL="457200" algn="ctr">
                        <a:lnSpc>
                          <a:spcPct val="200000"/>
                        </a:lnSpc>
                        <a:spcAft>
                          <a:spcPts val="0"/>
                        </a:spcAft>
                      </a:pPr>
                      <a:r>
                        <a:rPr lang="es-MX" sz="1050" dirty="0" err="1">
                          <a:solidFill>
                            <a:srgbClr val="FFFF00"/>
                          </a:solidFill>
                          <a:effectLst/>
                        </a:rPr>
                        <a:t>FCane</a:t>
                      </a:r>
                      <a:endParaRPr lang="es-MX"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marL="457200" algn="ctr">
                        <a:lnSpc>
                          <a:spcPct val="200000"/>
                        </a:lnSpc>
                        <a:spcAft>
                          <a:spcPts val="0"/>
                        </a:spcAft>
                      </a:pPr>
                      <a:r>
                        <a:rPr lang="es-MX" sz="1100" dirty="0">
                          <a:effectLst/>
                        </a:rPr>
                        <a:t>0.92</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extLst>
                  <a:ext uri="{0D108BD9-81ED-4DB2-BD59-A6C34878D82A}">
                    <a16:rowId xmlns:a16="http://schemas.microsoft.com/office/drawing/2014/main" val="10009"/>
                  </a:ext>
                </a:extLst>
              </a:tr>
              <a:tr h="456620">
                <a:tc>
                  <a:txBody>
                    <a:bodyPr/>
                    <a:lstStyle/>
                    <a:p>
                      <a:pPr marL="457200" algn="ctr">
                        <a:lnSpc>
                          <a:spcPct val="200000"/>
                        </a:lnSpc>
                        <a:spcAft>
                          <a:spcPts val="0"/>
                        </a:spcAft>
                      </a:pPr>
                      <a:r>
                        <a:rPr lang="es-MX" sz="1050" dirty="0">
                          <a:solidFill>
                            <a:srgbClr val="FFFF00"/>
                          </a:solidFill>
                          <a:effectLst/>
                        </a:rPr>
                        <a:t>CCR</a:t>
                      </a:r>
                      <a:endParaRPr lang="es-MX"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tc>
                  <a:txBody>
                    <a:bodyPr/>
                    <a:lstStyle/>
                    <a:p>
                      <a:pPr marL="457200" algn="ctr">
                        <a:lnSpc>
                          <a:spcPct val="200000"/>
                        </a:lnSpc>
                        <a:spcAft>
                          <a:spcPts val="0"/>
                        </a:spcAft>
                      </a:pPr>
                      <a:r>
                        <a:rPr lang="es-MX" sz="1100" b="1" dirty="0">
                          <a:solidFill>
                            <a:srgbClr val="C00000"/>
                          </a:solidFill>
                          <a:effectLst/>
                        </a:rPr>
                        <a:t>1,754.07</a:t>
                      </a:r>
                      <a:endParaRPr lang="es-MX"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25" marR="51425"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3515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899592" y="555526"/>
            <a:ext cx="6552728" cy="646331"/>
          </a:xfrm>
          <a:prstGeom prst="rect">
            <a:avLst/>
          </a:prstGeom>
          <a:noFill/>
        </p:spPr>
        <p:txBody>
          <a:bodyPr wrap="square" rtlCol="0">
            <a:spAutoFit/>
          </a:bodyPr>
          <a:lstStyle/>
          <a:p>
            <a:pPr algn="ctr"/>
            <a:r>
              <a:rPr lang="es-ES_tradnl" dirty="0"/>
              <a:t>EL ROL DE LA TECNOLOGÍA EN EL ESTUDIO DE CAPACIDAD DE CARGA EN ÁREA PROTEGIDA: ENFOQUE SUSTENTABLE</a:t>
            </a:r>
            <a:endParaRPr lang="es-MX" dirty="0"/>
          </a:p>
        </p:txBody>
      </p:sp>
      <p:sp>
        <p:nvSpPr>
          <p:cNvPr id="3" name="2 CuadroTexto"/>
          <p:cNvSpPr txBox="1"/>
          <p:nvPr/>
        </p:nvSpPr>
        <p:spPr>
          <a:xfrm>
            <a:off x="395535" y="1275606"/>
            <a:ext cx="3960441" cy="830997"/>
          </a:xfrm>
          <a:prstGeom prst="rect">
            <a:avLst/>
          </a:prstGeom>
          <a:noFill/>
        </p:spPr>
        <p:txBody>
          <a:bodyPr wrap="square" rtlCol="0">
            <a:spAutoFit/>
          </a:bodyPr>
          <a:lstStyle/>
          <a:p>
            <a:pPr algn="just"/>
            <a:endParaRPr lang="es-MX" sz="1200" dirty="0"/>
          </a:p>
          <a:p>
            <a:pPr algn="just"/>
            <a:endParaRPr lang="es-MX" sz="1200" dirty="0"/>
          </a:p>
          <a:p>
            <a:pPr algn="just"/>
            <a:endParaRPr lang="es-MX" sz="1200" dirty="0"/>
          </a:p>
          <a:p>
            <a:pPr algn="just"/>
            <a:endParaRPr lang="es-MX" sz="1200" dirty="0"/>
          </a:p>
        </p:txBody>
      </p:sp>
      <p:sp>
        <p:nvSpPr>
          <p:cNvPr id="4" name="3 CuadroTexto"/>
          <p:cNvSpPr txBox="1"/>
          <p:nvPr/>
        </p:nvSpPr>
        <p:spPr>
          <a:xfrm>
            <a:off x="4716016" y="1295618"/>
            <a:ext cx="3744416" cy="2677656"/>
          </a:xfrm>
          <a:prstGeom prst="rect">
            <a:avLst/>
          </a:prstGeom>
          <a:noFill/>
        </p:spPr>
        <p:txBody>
          <a:bodyPr wrap="square" rtlCol="0">
            <a:spAutoFit/>
          </a:bodyPr>
          <a:lstStyle/>
          <a:p>
            <a:pPr algn="just"/>
            <a:r>
              <a:rPr lang="es-ES_tradnl" sz="1200" b="1" dirty="0">
                <a:latin typeface="Arial" panose="020B0604020202020204" pitchFamily="34" charset="0"/>
                <a:ea typeface="Calibri" panose="020F0502020204030204" pitchFamily="34" charset="0"/>
                <a:cs typeface="Arial" panose="020B0604020202020204" pitchFamily="34" charset="0"/>
              </a:rPr>
              <a:t>Factor de Corrección brillo solar.</a:t>
            </a:r>
            <a:r>
              <a:rPr lang="es-ES_tradnl" sz="1200" dirty="0">
                <a:latin typeface="Arial" panose="020B0604020202020204" pitchFamily="34" charset="0"/>
                <a:ea typeface="Calibri" panose="020F0502020204030204" pitchFamily="34" charset="0"/>
                <a:cs typeface="Arial" panose="020B0604020202020204" pitchFamily="34" charset="0"/>
              </a:rPr>
              <a:t> Afectan los rayos de sol que caen de manera vertical entre las 13 y la 16 Hrs, aquí se utilizó la aplicación denominada </a:t>
            </a:r>
            <a:r>
              <a:rPr lang="es-ES_tradnl" sz="1200" b="1" dirty="0" err="1">
                <a:latin typeface="Arial" panose="020B0604020202020204" pitchFamily="34" charset="0"/>
                <a:ea typeface="Calibri" panose="020F0502020204030204" pitchFamily="34" charset="0"/>
                <a:cs typeface="Arial" panose="020B0604020202020204" pitchFamily="34" charset="0"/>
              </a:rPr>
              <a:t>Sun</a:t>
            </a:r>
            <a:r>
              <a:rPr lang="es-ES_tradnl" sz="1200" b="1" dirty="0">
                <a:latin typeface="Arial" panose="020B0604020202020204" pitchFamily="34" charset="0"/>
                <a:ea typeface="Calibri" panose="020F0502020204030204" pitchFamily="34" charset="0"/>
                <a:cs typeface="Arial" panose="020B0604020202020204" pitchFamily="34" charset="0"/>
              </a:rPr>
              <a:t> </a:t>
            </a:r>
            <a:r>
              <a:rPr lang="es-ES_tradnl" sz="1200" b="1" dirty="0" err="1">
                <a:latin typeface="Arial" panose="020B0604020202020204" pitchFamily="34" charset="0"/>
                <a:ea typeface="Calibri" panose="020F0502020204030204" pitchFamily="34" charset="0"/>
                <a:cs typeface="Arial" panose="020B0604020202020204" pitchFamily="34" charset="0"/>
              </a:rPr>
              <a:t>Surveyor</a:t>
            </a:r>
            <a:r>
              <a:rPr lang="es-ES_tradnl" sz="1200" b="1" dirty="0">
                <a:latin typeface="Arial" panose="020B0604020202020204" pitchFamily="34" charset="0"/>
                <a:ea typeface="Calibri" panose="020F0502020204030204" pitchFamily="34" charset="0"/>
                <a:cs typeface="Arial" panose="020B0604020202020204" pitchFamily="34" charset="0"/>
              </a:rPr>
              <a:t> o conocida como brújula del Sol</a:t>
            </a:r>
            <a:r>
              <a:rPr lang="es-ES_tradnl" sz="1200" dirty="0">
                <a:latin typeface="Arial" panose="020B0604020202020204" pitchFamily="34" charset="0"/>
                <a:ea typeface="Calibri" panose="020F0502020204030204" pitchFamily="34" charset="0"/>
                <a:cs typeface="Arial" panose="020B0604020202020204" pitchFamily="34" charset="0"/>
              </a:rPr>
              <a:t>, la cual se orienta a través de celdas solares, visualiza la trayectoria del sol a lo largo del día en cualquier época del año, con esto se obtuvo la relación entre la posición del sol con las sombras proyectadas en cierta hora del día, por lo que la visita al sendero en donde no se tiene cobertura, resultan ser más difíciles o incómodos, por lo que de acuerdo a los cálculos de la aplicación antes referida y con base en la observación realizada, existe un tramo sin cobertura de 800 </a:t>
            </a:r>
            <a:r>
              <a:rPr lang="es-ES_tradnl" sz="1200" dirty="0" err="1">
                <a:latin typeface="Arial" panose="020B0604020202020204" pitchFamily="34" charset="0"/>
                <a:ea typeface="Calibri" panose="020F0502020204030204" pitchFamily="34" charset="0"/>
                <a:cs typeface="Arial" panose="020B0604020202020204" pitchFamily="34" charset="0"/>
              </a:rPr>
              <a:t>Mts</a:t>
            </a:r>
            <a:r>
              <a:rPr lang="es-ES_tradnl" sz="1200" dirty="0">
                <a:latin typeface="Arial" panose="020B0604020202020204" pitchFamily="34" charset="0"/>
                <a:ea typeface="Calibri" panose="020F050202020403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p:txBody>
      </p:sp>
      <p:sp>
        <p:nvSpPr>
          <p:cNvPr id="9" name="3 CuadroTexto"/>
          <p:cNvSpPr txBox="1"/>
          <p:nvPr/>
        </p:nvSpPr>
        <p:spPr>
          <a:xfrm>
            <a:off x="179512" y="1354391"/>
            <a:ext cx="4110535" cy="1200329"/>
          </a:xfrm>
          <a:prstGeom prst="rect">
            <a:avLst/>
          </a:prstGeom>
          <a:noFill/>
        </p:spPr>
        <p:txBody>
          <a:bodyPr wrap="square" rtlCol="0">
            <a:spAutoFit/>
          </a:bodyPr>
          <a:lstStyle/>
          <a:p>
            <a:pPr algn="just"/>
            <a:r>
              <a:rPr lang="es-MX" sz="1200" b="1" dirty="0">
                <a:latin typeface="Arial" panose="020B0604020202020204" pitchFamily="34" charset="0"/>
                <a:cs typeface="Arial" panose="020B0604020202020204" pitchFamily="34" charset="0"/>
              </a:rPr>
              <a:t>El factor accesibilidad</a:t>
            </a:r>
            <a:r>
              <a:rPr lang="es-MX" sz="1200" dirty="0">
                <a:latin typeface="Arial" panose="020B0604020202020204" pitchFamily="34" charset="0"/>
                <a:cs typeface="Arial" panose="020B0604020202020204" pitchFamily="34" charset="0"/>
              </a:rPr>
              <a:t> mide el grado de dificultad que podrían tener los visitantes para desplazarse por el sendero, debido al grado de la pendiente, para obtener estas mediciones se utilizó la aplicación </a:t>
            </a:r>
            <a:r>
              <a:rPr lang="es-MX" sz="1200" b="1" dirty="0" err="1">
                <a:latin typeface="Arial" panose="020B0604020202020204" pitchFamily="34" charset="0"/>
                <a:cs typeface="Arial" panose="020B0604020202020204" pitchFamily="34" charset="0"/>
              </a:rPr>
              <a:t>Map</a:t>
            </a:r>
            <a:r>
              <a:rPr lang="es-MX" sz="1200" b="1" dirty="0">
                <a:latin typeface="Arial" panose="020B0604020202020204" pitchFamily="34" charset="0"/>
                <a:cs typeface="Arial" panose="020B0604020202020204" pitchFamily="34" charset="0"/>
              </a:rPr>
              <a:t> </a:t>
            </a:r>
            <a:r>
              <a:rPr lang="es-MX" sz="1200" b="1" dirty="0" err="1">
                <a:latin typeface="Arial" panose="020B0604020202020204" pitchFamily="34" charset="0"/>
                <a:cs typeface="Arial" panose="020B0604020202020204" pitchFamily="34" charset="0"/>
              </a:rPr>
              <a:t>my</a:t>
            </a:r>
            <a:r>
              <a:rPr lang="es-MX" sz="1200" b="1" dirty="0">
                <a:latin typeface="Arial" panose="020B0604020202020204" pitchFamily="34" charset="0"/>
                <a:cs typeface="Arial" panose="020B0604020202020204" pitchFamily="34" charset="0"/>
              </a:rPr>
              <a:t> </a:t>
            </a:r>
            <a:r>
              <a:rPr lang="es-MX" sz="1200" b="1" dirty="0" err="1">
                <a:latin typeface="Arial" panose="020B0604020202020204" pitchFamily="34" charset="0"/>
                <a:cs typeface="Arial" panose="020B0604020202020204" pitchFamily="34" charset="0"/>
              </a:rPr>
              <a:t>Hike</a:t>
            </a:r>
            <a:r>
              <a:rPr lang="es-MX" sz="1200" b="1" dirty="0">
                <a:latin typeface="Arial" panose="020B0604020202020204" pitchFamily="34" charset="0"/>
                <a:cs typeface="Arial" panose="020B0604020202020204" pitchFamily="34" charset="0"/>
              </a:rPr>
              <a:t> </a:t>
            </a:r>
            <a:r>
              <a:rPr lang="es-MX" sz="1200" dirty="0">
                <a:latin typeface="Arial" panose="020B0604020202020204" pitchFamily="34" charset="0"/>
                <a:cs typeface="Arial" panose="020B0604020202020204" pitchFamily="34" charset="0"/>
              </a:rPr>
              <a:t>por ser una de las más confiables para el diseño de rutas, recorridos. </a:t>
            </a:r>
            <a:endParaRPr lang="es-MX" sz="1200" dirty="0"/>
          </a:p>
        </p:txBody>
      </p:sp>
      <p:sp>
        <p:nvSpPr>
          <p:cNvPr id="10" name="3 CuadroTexto"/>
          <p:cNvSpPr txBox="1"/>
          <p:nvPr/>
        </p:nvSpPr>
        <p:spPr>
          <a:xfrm>
            <a:off x="179511" y="2592636"/>
            <a:ext cx="4110535" cy="1200329"/>
          </a:xfrm>
          <a:prstGeom prst="rect">
            <a:avLst/>
          </a:prstGeom>
          <a:noFill/>
        </p:spPr>
        <p:txBody>
          <a:bodyPr wrap="square" rtlCol="0">
            <a:spAutoFit/>
          </a:bodyPr>
          <a:lstStyle/>
          <a:p>
            <a:pPr algn="just"/>
            <a:r>
              <a:rPr lang="es-MX" sz="1200" b="1" dirty="0">
                <a:latin typeface="Arial" panose="020B0604020202020204" pitchFamily="34" charset="0"/>
                <a:cs typeface="Arial" panose="020B0604020202020204" pitchFamily="34" charset="0"/>
              </a:rPr>
              <a:t>El factor de Corrección Precipitación</a:t>
            </a:r>
            <a:r>
              <a:rPr lang="es-MX" sz="1200" dirty="0">
                <a:latin typeface="Arial" panose="020B0604020202020204" pitchFamily="34" charset="0"/>
                <a:cs typeface="Arial" panose="020B0604020202020204" pitchFamily="34" charset="0"/>
              </a:rPr>
              <a:t>. Para este cálculo utilizamos la aplicación </a:t>
            </a:r>
            <a:r>
              <a:rPr lang="es-MX" sz="1200" b="1" dirty="0">
                <a:latin typeface="Arial" panose="020B0604020202020204" pitchFamily="34" charset="0"/>
                <a:cs typeface="Arial" panose="020B0604020202020204" pitchFamily="34" charset="0"/>
              </a:rPr>
              <a:t>Pluviómetro</a:t>
            </a:r>
            <a:r>
              <a:rPr lang="es-MX" sz="1200" dirty="0">
                <a:latin typeface="Arial" panose="020B0604020202020204" pitchFamily="34" charset="0"/>
                <a:cs typeface="Arial" panose="020B0604020202020204" pitchFamily="34" charset="0"/>
              </a:rPr>
              <a:t>, misma que mide la cantidad de lluvia en un sitio y tiempo determinado que se expresa en milímetros de altura, para complementar el cálculo se consideraron los meses de mayor precipitación que van del 15 de junio al 15 de octubre.</a:t>
            </a:r>
          </a:p>
        </p:txBody>
      </p:sp>
    </p:spTree>
    <p:extLst>
      <p:ext uri="{BB962C8B-B14F-4D97-AF65-F5344CB8AC3E}">
        <p14:creationId xmlns:p14="http://schemas.microsoft.com/office/powerpoint/2010/main" val="190583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899592" y="555526"/>
            <a:ext cx="6552728" cy="646331"/>
          </a:xfrm>
          <a:prstGeom prst="rect">
            <a:avLst/>
          </a:prstGeom>
          <a:noFill/>
        </p:spPr>
        <p:txBody>
          <a:bodyPr wrap="square" rtlCol="0">
            <a:spAutoFit/>
          </a:bodyPr>
          <a:lstStyle/>
          <a:p>
            <a:pPr algn="ctr"/>
            <a:r>
              <a:rPr lang="es-ES_tradnl" dirty="0"/>
              <a:t>EL ROL DE LA TECNOLOGÍA EN EL ESTUDIO DE CAPACIDAD DE CARGA EN ÁREA PROTEGIDA: ENFOQUE SUSTENTABLE</a:t>
            </a:r>
            <a:endParaRPr lang="es-MX" dirty="0"/>
          </a:p>
        </p:txBody>
      </p:sp>
      <p:sp>
        <p:nvSpPr>
          <p:cNvPr id="3" name="2 CuadroTexto"/>
          <p:cNvSpPr txBox="1"/>
          <p:nvPr/>
        </p:nvSpPr>
        <p:spPr>
          <a:xfrm>
            <a:off x="395537" y="1503948"/>
            <a:ext cx="3024336" cy="2862322"/>
          </a:xfrm>
          <a:prstGeom prst="rect">
            <a:avLst/>
          </a:prstGeom>
          <a:noFill/>
        </p:spPr>
        <p:txBody>
          <a:bodyPr wrap="square" rtlCol="0">
            <a:spAutoFit/>
          </a:bodyPr>
          <a:lstStyle/>
          <a:p>
            <a:pPr algn="just"/>
            <a:r>
              <a:rPr lang="es-MX" sz="1200" b="1" dirty="0"/>
              <a:t>CAPACIDAD DE CARGA EFECTIVA (CCE)</a:t>
            </a:r>
          </a:p>
          <a:p>
            <a:pPr algn="just"/>
            <a:r>
              <a:rPr lang="es-MX" sz="1200" dirty="0"/>
              <a:t>Representa el número máximo de visitas que se puede permitir en el sendero Los Colomos, por lo que se obtiene de aplicar la siguiente fórmula:</a:t>
            </a:r>
          </a:p>
          <a:p>
            <a:pPr algn="just"/>
            <a:endParaRPr lang="es-MX" sz="1200" dirty="0"/>
          </a:p>
          <a:p>
            <a:pPr algn="just"/>
            <a:endParaRPr lang="es-MX" sz="1200" dirty="0"/>
          </a:p>
          <a:p>
            <a:pPr algn="just"/>
            <a:endParaRPr lang="es-MX" sz="1200" dirty="0"/>
          </a:p>
          <a:p>
            <a:pPr algn="just"/>
            <a:endParaRPr lang="es-MX" sz="1200" dirty="0"/>
          </a:p>
          <a:p>
            <a:pPr algn="just"/>
            <a:endParaRPr lang="es-MX" sz="1200" dirty="0"/>
          </a:p>
          <a:p>
            <a:pPr algn="just">
              <a:spcAft>
                <a:spcPts val="0"/>
              </a:spcAft>
            </a:pPr>
            <a:r>
              <a:rPr lang="es-MX" sz="1200" b="1" dirty="0">
                <a:ea typeface="Calibri" panose="020F0502020204030204" pitchFamily="34" charset="0"/>
                <a:cs typeface="Times New Roman" panose="02020603050405020304" pitchFamily="18" charset="0"/>
              </a:rPr>
              <a:t>La Capacidad de Manejo (CM), </a:t>
            </a:r>
            <a:r>
              <a:rPr lang="es-MX" sz="1200" dirty="0">
                <a:ea typeface="Calibri" panose="020F0502020204030204" pitchFamily="34" charset="0"/>
                <a:cs typeface="Times New Roman" panose="02020603050405020304" pitchFamily="18" charset="0"/>
              </a:rPr>
              <a:t>es definida como el mejor estado o condiciones que la administración de un área protegida debe tener para desarrollar sus actividades.</a:t>
            </a:r>
            <a:endParaRPr lang="es-MX" sz="1200" dirty="0"/>
          </a:p>
          <a:p>
            <a:pPr algn="just"/>
            <a:endParaRPr lang="es-MX" sz="1200" dirty="0"/>
          </a:p>
        </p:txBody>
      </p:sp>
      <p:pic>
        <p:nvPicPr>
          <p:cNvPr id="12" name="Imagen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2517080"/>
            <a:ext cx="1838325" cy="466725"/>
          </a:xfrm>
          <a:prstGeom prst="rect">
            <a:avLst/>
          </a:prstGeom>
          <a:noFill/>
          <a:ln>
            <a:noFill/>
          </a:ln>
        </p:spPr>
      </p:pic>
      <p:sp>
        <p:nvSpPr>
          <p:cNvPr id="13" name="2 CuadroTexto"/>
          <p:cNvSpPr txBox="1"/>
          <p:nvPr/>
        </p:nvSpPr>
        <p:spPr>
          <a:xfrm>
            <a:off x="3923928" y="1357461"/>
            <a:ext cx="4533293" cy="3139321"/>
          </a:xfrm>
          <a:prstGeom prst="rect">
            <a:avLst/>
          </a:prstGeom>
          <a:noFill/>
        </p:spPr>
        <p:txBody>
          <a:bodyPr wrap="square" rtlCol="0">
            <a:spAutoFit/>
          </a:bodyPr>
          <a:lstStyle/>
          <a:p>
            <a:pPr algn="just">
              <a:spcAft>
                <a:spcPts val="0"/>
              </a:spcAft>
            </a:pPr>
            <a:r>
              <a:rPr lang="es-MX" sz="1200" dirty="0">
                <a:ea typeface="Calibri" panose="020F0502020204030204" pitchFamily="34" charset="0"/>
                <a:cs typeface="Times New Roman" panose="02020603050405020304" pitchFamily="18" charset="0"/>
              </a:rPr>
              <a:t>La CM del Bosque se estableció a partir del promedio de los factores de las 3 variables, expresado en porcentaje, de la siguiente manera:</a:t>
            </a:r>
          </a:p>
          <a:p>
            <a:pPr algn="just">
              <a:spcAft>
                <a:spcPts val="0"/>
              </a:spcAft>
            </a:pPr>
            <a:endParaRPr lang="es-MX" sz="1200" dirty="0">
              <a:effectLst/>
              <a:ea typeface="Calibri" panose="020F0502020204030204" pitchFamily="34" charset="0"/>
              <a:cs typeface="Times New Roman" panose="02020603050405020304" pitchFamily="18" charset="0"/>
            </a:endParaRPr>
          </a:p>
          <a:p>
            <a:pPr algn="just">
              <a:spcAft>
                <a:spcPts val="0"/>
              </a:spcAft>
            </a:pPr>
            <a:endParaRPr lang="es-MX" sz="1200" dirty="0">
              <a:ea typeface="Calibri" panose="020F0502020204030204" pitchFamily="34" charset="0"/>
              <a:cs typeface="Times New Roman" panose="02020603050405020304" pitchFamily="18" charset="0"/>
            </a:endParaRPr>
          </a:p>
          <a:p>
            <a:pPr algn="just">
              <a:spcAft>
                <a:spcPts val="0"/>
              </a:spcAft>
            </a:pPr>
            <a:endParaRPr lang="es-MX" sz="1200" dirty="0">
              <a:effectLst/>
              <a:ea typeface="Calibri" panose="020F0502020204030204" pitchFamily="34" charset="0"/>
              <a:cs typeface="Times New Roman" panose="02020603050405020304" pitchFamily="18" charset="0"/>
            </a:endParaRPr>
          </a:p>
          <a:p>
            <a:pPr algn="just">
              <a:spcAft>
                <a:spcPts val="0"/>
              </a:spcAft>
            </a:pPr>
            <a:endParaRPr lang="es-MX" sz="1200" dirty="0">
              <a:ea typeface="Calibri" panose="020F0502020204030204" pitchFamily="34" charset="0"/>
              <a:cs typeface="Times New Roman" panose="02020603050405020304" pitchFamily="18" charset="0"/>
            </a:endParaRPr>
          </a:p>
          <a:p>
            <a:pPr algn="just">
              <a:spcAft>
                <a:spcPts val="0"/>
              </a:spcAft>
            </a:pPr>
            <a:endParaRPr lang="es-MX" sz="1200" dirty="0">
              <a:effectLst/>
              <a:ea typeface="Calibri" panose="020F0502020204030204" pitchFamily="34" charset="0"/>
              <a:cs typeface="Times New Roman" panose="02020603050405020304" pitchFamily="18" charset="0"/>
            </a:endParaRPr>
          </a:p>
          <a:p>
            <a:pPr algn="just">
              <a:spcAft>
                <a:spcPts val="0"/>
              </a:spcAft>
            </a:pPr>
            <a:endParaRPr lang="es-MX" sz="1200" dirty="0">
              <a:ea typeface="Calibri" panose="020F0502020204030204" pitchFamily="34" charset="0"/>
              <a:cs typeface="Times New Roman" panose="02020603050405020304" pitchFamily="18" charset="0"/>
            </a:endParaRPr>
          </a:p>
          <a:p>
            <a:pPr algn="just">
              <a:spcAft>
                <a:spcPts val="0"/>
              </a:spcAft>
            </a:pPr>
            <a:endParaRPr lang="es-MX" sz="1200" dirty="0">
              <a:effectLst/>
              <a:ea typeface="Calibri" panose="020F0502020204030204" pitchFamily="34" charset="0"/>
              <a:cs typeface="Times New Roman" panose="02020603050405020304" pitchFamily="18" charset="0"/>
            </a:endParaRPr>
          </a:p>
          <a:p>
            <a:pPr algn="just">
              <a:spcAft>
                <a:spcPts val="0"/>
              </a:spcAft>
            </a:pPr>
            <a:r>
              <a:rPr lang="es-MX" sz="1200" dirty="0">
                <a:ea typeface="Calibri" panose="020F0502020204030204" pitchFamily="34" charset="0"/>
              </a:rPr>
              <a:t>Finalmente la Capacidad de Carga Efectiva se obtiene de la siguiente fórmula:</a:t>
            </a:r>
          </a:p>
          <a:p>
            <a:pPr algn="just">
              <a:spcAft>
                <a:spcPts val="0"/>
              </a:spcAft>
            </a:pPr>
            <a:endParaRPr lang="es-MX" sz="1200" dirty="0">
              <a:ea typeface="Calibri" panose="020F0502020204030204" pitchFamily="34" charset="0"/>
              <a:cs typeface="Times New Roman" panose="02020603050405020304" pitchFamily="18" charset="0"/>
            </a:endParaRPr>
          </a:p>
          <a:p>
            <a:pPr algn="just">
              <a:spcAft>
                <a:spcPts val="0"/>
              </a:spcAft>
            </a:pPr>
            <a:endParaRPr lang="es-MX" sz="1200" dirty="0">
              <a:effectLst/>
              <a:ea typeface="Calibri" panose="020F0502020204030204" pitchFamily="34" charset="0"/>
              <a:cs typeface="Times New Roman" panose="02020603050405020304" pitchFamily="18" charset="0"/>
            </a:endParaRPr>
          </a:p>
          <a:p>
            <a:pPr algn="just">
              <a:spcAft>
                <a:spcPts val="0"/>
              </a:spcAft>
            </a:pPr>
            <a:endParaRPr lang="es-MX" sz="1200" dirty="0">
              <a:ea typeface="Calibri" panose="020F0502020204030204" pitchFamily="34" charset="0"/>
              <a:cs typeface="Times New Roman" panose="02020603050405020304" pitchFamily="18" charset="0"/>
            </a:endParaRPr>
          </a:p>
          <a:p>
            <a:pPr algn="just">
              <a:spcAft>
                <a:spcPts val="0"/>
              </a:spcAft>
            </a:pPr>
            <a:endParaRPr lang="es-MX" sz="1200" dirty="0">
              <a:effectLst/>
              <a:ea typeface="Calibri" panose="020F0502020204030204" pitchFamily="34" charset="0"/>
              <a:cs typeface="Times New Roman" panose="02020603050405020304" pitchFamily="18" charset="0"/>
            </a:endParaRPr>
          </a:p>
          <a:p>
            <a:pPr algn="just">
              <a:lnSpc>
                <a:spcPct val="150000"/>
              </a:lnSpc>
              <a:spcAft>
                <a:spcPts val="0"/>
              </a:spcAft>
            </a:pPr>
            <a:r>
              <a:rPr lang="es-MX" sz="12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CCE = 1,254 Visitas / día</a:t>
            </a:r>
            <a:endParaRPr lang="es-MX" sz="12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 de texto 40"/>
          <p:cNvSpPr txBox="1">
            <a:spLocks noChangeArrowheads="1"/>
          </p:cNvSpPr>
          <p:nvPr/>
        </p:nvSpPr>
        <p:spPr bwMode="auto">
          <a:xfrm>
            <a:off x="4427984" y="1880045"/>
            <a:ext cx="3810000" cy="4508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spcAft>
                <a:spcPts val="0"/>
              </a:spcAft>
            </a:pPr>
            <a:r>
              <a:rPr lang="es-ES" sz="1200">
                <a:effectLst/>
                <a:latin typeface="Times New Roman" panose="02020603050405020304" pitchFamily="18" charset="0"/>
                <a:ea typeface="Calibri" panose="020F0502020204030204" pitchFamily="34" charset="0"/>
                <a:cs typeface="Times New Roman" panose="02020603050405020304" pitchFamily="18" charset="0"/>
              </a:rPr>
              <a:t>CM = </a:t>
            </a:r>
            <a:r>
              <a:rPr lang="es-ES" sz="1200" u="sng">
                <a:effectLst/>
                <a:latin typeface="Times New Roman" panose="02020603050405020304" pitchFamily="18" charset="0"/>
                <a:ea typeface="Calibri" panose="020F0502020204030204" pitchFamily="34" charset="0"/>
                <a:cs typeface="Times New Roman" panose="02020603050405020304" pitchFamily="18" charset="0"/>
              </a:rPr>
              <a:t>  Infraestructura + Equipamiento + Personal </a:t>
            </a:r>
            <a:r>
              <a:rPr lang="es-ES" sz="1200">
                <a:effectLst/>
                <a:latin typeface="Times New Roman" panose="02020603050405020304" pitchFamily="18" charset="0"/>
                <a:ea typeface="Calibri" panose="020F0502020204030204" pitchFamily="34" charset="0"/>
                <a:cs typeface="Times New Roman" panose="02020603050405020304" pitchFamily="18" charset="0"/>
              </a:rPr>
              <a:t>* 100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1200">
                <a:effectLst/>
                <a:latin typeface="Times New Roman" panose="02020603050405020304" pitchFamily="18" charset="0"/>
                <a:ea typeface="Calibri" panose="020F0502020204030204" pitchFamily="34" charset="0"/>
                <a:cs typeface="Times New Roman" panose="02020603050405020304" pitchFamily="18" charset="0"/>
              </a:rPr>
              <a:t>                                              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 de texto 41"/>
          <p:cNvSpPr txBox="1">
            <a:spLocks noChangeArrowheads="1"/>
          </p:cNvSpPr>
          <p:nvPr/>
        </p:nvSpPr>
        <p:spPr bwMode="auto">
          <a:xfrm>
            <a:off x="4856609" y="2514490"/>
            <a:ext cx="2952750" cy="4508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spcAft>
                <a:spcPts val="0"/>
              </a:spcAft>
            </a:pPr>
            <a:r>
              <a:rPr lang="es-ES" sz="1200">
                <a:effectLst/>
                <a:latin typeface="Times New Roman" panose="02020603050405020304" pitchFamily="18" charset="0"/>
                <a:ea typeface="Calibri" panose="020F0502020204030204" pitchFamily="34" charset="0"/>
                <a:cs typeface="Times New Roman" panose="02020603050405020304" pitchFamily="18" charset="0"/>
              </a:rPr>
              <a:t>CM = </a:t>
            </a:r>
            <a:r>
              <a:rPr lang="es-ES" sz="1200" u="sng">
                <a:effectLst/>
                <a:latin typeface="Times New Roman" panose="02020603050405020304" pitchFamily="18" charset="0"/>
                <a:ea typeface="Calibri" panose="020F0502020204030204" pitchFamily="34" charset="0"/>
                <a:cs typeface="Times New Roman" panose="02020603050405020304" pitchFamily="18" charset="0"/>
              </a:rPr>
              <a:t>  0.864 + 0.781 + 0.5 </a:t>
            </a:r>
            <a:r>
              <a:rPr lang="es-ES" sz="1200">
                <a:effectLst/>
                <a:latin typeface="Times New Roman" panose="02020603050405020304" pitchFamily="18" charset="0"/>
                <a:ea typeface="Calibri" panose="020F0502020204030204" pitchFamily="34" charset="0"/>
                <a:cs typeface="Times New Roman" panose="02020603050405020304" pitchFamily="18" charset="0"/>
              </a:rPr>
              <a:t>* 100 = 71.50 %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1200">
                <a:effectLst/>
                <a:latin typeface="Times New Roman" panose="02020603050405020304" pitchFamily="18" charset="0"/>
                <a:ea typeface="Calibri" panose="020F0502020204030204" pitchFamily="34" charset="0"/>
                <a:cs typeface="Times New Roman" panose="02020603050405020304" pitchFamily="18" charset="0"/>
              </a:rPr>
              <a:t>                            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uadro de texto 42"/>
          <p:cNvSpPr txBox="1">
            <a:spLocks noChangeArrowheads="1"/>
          </p:cNvSpPr>
          <p:nvPr/>
        </p:nvSpPr>
        <p:spPr bwMode="auto">
          <a:xfrm>
            <a:off x="4309313" y="3511043"/>
            <a:ext cx="1419225" cy="4508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spcAft>
                <a:spcPts val="0"/>
              </a:spcAft>
            </a:pPr>
            <a:r>
              <a:rPr lang="es-ES" sz="1200">
                <a:effectLst/>
                <a:latin typeface="Times New Roman" panose="02020603050405020304" pitchFamily="18" charset="0"/>
                <a:ea typeface="Calibri" panose="020F0502020204030204" pitchFamily="34" charset="0"/>
                <a:cs typeface="Times New Roman" panose="02020603050405020304" pitchFamily="18" charset="0"/>
              </a:rPr>
              <a:t>CCE = CCR * CM</a:t>
            </a:r>
            <a:r>
              <a:rPr lang="es-ES" sz="1200" u="sng">
                <a:effectLst/>
                <a:latin typeface="Times New Roman" panose="02020603050405020304" pitchFamily="18" charset="0"/>
                <a:ea typeface="Calibri" panose="020F0502020204030204" pitchFamily="34" charset="0"/>
                <a:cs typeface="Times New Roman" panose="02020603050405020304" pitchFamily="18" charset="0"/>
              </a:rPr>
              <a:t>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Cuadro de texto 43"/>
          <p:cNvSpPr txBox="1">
            <a:spLocks noChangeArrowheads="1"/>
          </p:cNvSpPr>
          <p:nvPr/>
        </p:nvSpPr>
        <p:spPr bwMode="auto">
          <a:xfrm>
            <a:off x="5935362" y="3514860"/>
            <a:ext cx="2590800" cy="4508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spcAft>
                <a:spcPts val="0"/>
              </a:spcAft>
            </a:pPr>
            <a:r>
              <a:rPr lang="es-ES" sz="1200">
                <a:effectLst/>
                <a:latin typeface="Times New Roman" panose="02020603050405020304" pitchFamily="18" charset="0"/>
                <a:ea typeface="Calibri" panose="020F0502020204030204" pitchFamily="34" charset="0"/>
                <a:cs typeface="Times New Roman" panose="02020603050405020304" pitchFamily="18" charset="0"/>
              </a:rPr>
              <a:t>CCE = 1754.07 * 71.50% = 1,254.16</a:t>
            </a:r>
            <a:r>
              <a:rPr lang="es-ES" sz="1200" u="sng">
                <a:effectLst/>
                <a:latin typeface="Times New Roman" panose="02020603050405020304" pitchFamily="18" charset="0"/>
                <a:ea typeface="Calibri" panose="020F0502020204030204" pitchFamily="34" charset="0"/>
                <a:cs typeface="Times New Roman" panose="02020603050405020304" pitchFamily="18" charset="0"/>
              </a:rPr>
              <a:t>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02322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2018</Words>
  <Application>Microsoft Macintosh PowerPoint</Application>
  <PresentationFormat>Presentación en pantalla (16:9)</PresentationFormat>
  <Paragraphs>152</Paragraphs>
  <Slides>12</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Microsoft Office User</cp:lastModifiedBy>
  <cp:revision>32</cp:revision>
  <dcterms:created xsi:type="dcterms:W3CDTF">2020-11-05T00:40:14Z</dcterms:created>
  <dcterms:modified xsi:type="dcterms:W3CDTF">2020-11-20T20:26:56Z</dcterms:modified>
</cp:coreProperties>
</file>