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57" r:id="rId3"/>
    <p:sldId id="258" r:id="rId4"/>
    <p:sldId id="259" r:id="rId5"/>
    <p:sldId id="260" r:id="rId6"/>
    <p:sldId id="263" r:id="rId7"/>
    <p:sldId id="265" r:id="rId8"/>
    <p:sldId id="266" r:id="rId9"/>
    <p:sldId id="267" r:id="rId10"/>
    <p:sldId id="268" r:id="rId11"/>
    <p:sldId id="269" r:id="rId12"/>
    <p:sldId id="264" r:id="rId13"/>
  </p:sldIdLst>
  <p:sldSz cx="9144000" cy="5143500" type="screen16x9"/>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4"/>
  </p:normalViewPr>
  <p:slideViewPr>
    <p:cSldViewPr>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BBE435-6382-44F7-8356-092DC5F354A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MX"/>
        </a:p>
      </dgm:t>
    </dgm:pt>
    <dgm:pt modelId="{3077EB68-0B3B-4D7E-8276-EE9357C6ED45}">
      <dgm:prSet phldrT="[Texto]"/>
      <dgm:spPr/>
      <dgm:t>
        <a:bodyPr/>
        <a:lstStyle/>
        <a:p>
          <a:r>
            <a:rPr lang="es-ES" dirty="0"/>
            <a:t>Constructivismo</a:t>
          </a:r>
          <a:endParaRPr lang="es-MX" dirty="0"/>
        </a:p>
      </dgm:t>
    </dgm:pt>
    <dgm:pt modelId="{66D9C378-0F96-4B4C-B951-66B5B8B619DA}" type="parTrans" cxnId="{921964DE-CBD6-46F4-A128-0EA074B30048}">
      <dgm:prSet/>
      <dgm:spPr/>
      <dgm:t>
        <a:bodyPr/>
        <a:lstStyle/>
        <a:p>
          <a:endParaRPr lang="es-MX"/>
        </a:p>
      </dgm:t>
    </dgm:pt>
    <dgm:pt modelId="{59117259-EEA5-4D1C-BF73-F9CF10252EF6}" type="sibTrans" cxnId="{921964DE-CBD6-46F4-A128-0EA074B30048}">
      <dgm:prSet/>
      <dgm:spPr/>
      <dgm:t>
        <a:bodyPr/>
        <a:lstStyle/>
        <a:p>
          <a:endParaRPr lang="es-MX"/>
        </a:p>
      </dgm:t>
    </dgm:pt>
    <dgm:pt modelId="{A5142E36-E65C-4A6C-816E-DE3D82931638}">
      <dgm:prSet phldrT="[Texto]"/>
      <dgm:spPr/>
      <dgm:t>
        <a:bodyPr/>
        <a:lstStyle/>
        <a:p>
          <a:r>
            <a:rPr lang="es-ES" dirty="0"/>
            <a:t>Aprendizaje activo</a:t>
          </a:r>
          <a:endParaRPr lang="es-MX" dirty="0"/>
        </a:p>
      </dgm:t>
    </dgm:pt>
    <dgm:pt modelId="{9527B9C5-4389-4E36-8E3C-9AC229C5DDB0}" type="parTrans" cxnId="{AAAD5964-AD41-44C4-9C93-9D860EDDB89D}">
      <dgm:prSet/>
      <dgm:spPr/>
      <dgm:t>
        <a:bodyPr/>
        <a:lstStyle/>
        <a:p>
          <a:endParaRPr lang="es-MX"/>
        </a:p>
      </dgm:t>
    </dgm:pt>
    <dgm:pt modelId="{873F5692-6E9D-4FC2-ADF2-85B78778147D}" type="sibTrans" cxnId="{AAAD5964-AD41-44C4-9C93-9D860EDDB89D}">
      <dgm:prSet/>
      <dgm:spPr/>
      <dgm:t>
        <a:bodyPr/>
        <a:lstStyle/>
        <a:p>
          <a:endParaRPr lang="es-MX"/>
        </a:p>
      </dgm:t>
    </dgm:pt>
    <dgm:pt modelId="{A3DC9706-8100-4D6E-866A-B92FEA11936F}">
      <dgm:prSet phldrT="[Texto]"/>
      <dgm:spPr/>
      <dgm:t>
        <a:bodyPr/>
        <a:lstStyle/>
        <a:p>
          <a:r>
            <a:rPr lang="es-ES" dirty="0"/>
            <a:t>Aprender haciendo</a:t>
          </a:r>
          <a:endParaRPr lang="es-MX" dirty="0"/>
        </a:p>
      </dgm:t>
    </dgm:pt>
    <dgm:pt modelId="{6F373BAB-2DB8-44BE-A216-CE222D24FD8E}" type="parTrans" cxnId="{72DEF7EA-140B-4161-B852-5C0719857DCD}">
      <dgm:prSet/>
      <dgm:spPr/>
      <dgm:t>
        <a:bodyPr/>
        <a:lstStyle/>
        <a:p>
          <a:endParaRPr lang="es-MX"/>
        </a:p>
      </dgm:t>
    </dgm:pt>
    <dgm:pt modelId="{273A29E7-1594-4B6C-AF14-D08E876FB244}" type="sibTrans" cxnId="{72DEF7EA-140B-4161-B852-5C0719857DCD}">
      <dgm:prSet/>
      <dgm:spPr/>
      <dgm:t>
        <a:bodyPr/>
        <a:lstStyle/>
        <a:p>
          <a:endParaRPr lang="es-MX"/>
        </a:p>
      </dgm:t>
    </dgm:pt>
    <dgm:pt modelId="{691AB72B-9447-43DE-928B-992E460F2453}">
      <dgm:prSet/>
      <dgm:spPr/>
      <dgm:t>
        <a:bodyPr/>
        <a:lstStyle/>
        <a:p>
          <a:r>
            <a:rPr lang="es-ES" dirty="0"/>
            <a:t>Inteligencias múltiples</a:t>
          </a:r>
          <a:endParaRPr lang="es-MX" dirty="0"/>
        </a:p>
      </dgm:t>
    </dgm:pt>
    <dgm:pt modelId="{EAED34DE-1E38-4A04-BB39-DC85BF7FC9DF}" type="parTrans" cxnId="{22F94B48-7218-4D2A-91B6-730A1B5B5F18}">
      <dgm:prSet/>
      <dgm:spPr/>
      <dgm:t>
        <a:bodyPr/>
        <a:lstStyle/>
        <a:p>
          <a:endParaRPr lang="es-MX"/>
        </a:p>
      </dgm:t>
    </dgm:pt>
    <dgm:pt modelId="{9283A862-C517-4819-881F-64DC2EB369F0}" type="sibTrans" cxnId="{22F94B48-7218-4D2A-91B6-730A1B5B5F18}">
      <dgm:prSet/>
      <dgm:spPr/>
      <dgm:t>
        <a:bodyPr/>
        <a:lstStyle/>
        <a:p>
          <a:endParaRPr lang="es-MX"/>
        </a:p>
      </dgm:t>
    </dgm:pt>
    <dgm:pt modelId="{A32EDF64-CFFC-4706-B8BF-5CCA8E69F6CA}" type="pres">
      <dgm:prSet presAssocID="{F8BBE435-6382-44F7-8356-092DC5F354AF}" presName="Name0" presStyleCnt="0">
        <dgm:presLayoutVars>
          <dgm:chMax val="7"/>
          <dgm:chPref val="7"/>
          <dgm:dir/>
        </dgm:presLayoutVars>
      </dgm:prSet>
      <dgm:spPr/>
    </dgm:pt>
    <dgm:pt modelId="{1DE5ED6C-2CBD-493D-A0C6-DDF795A500E3}" type="pres">
      <dgm:prSet presAssocID="{F8BBE435-6382-44F7-8356-092DC5F354AF}" presName="Name1" presStyleCnt="0"/>
      <dgm:spPr/>
    </dgm:pt>
    <dgm:pt modelId="{4CB02549-4E98-49B0-80B9-EC9E68C5BC70}" type="pres">
      <dgm:prSet presAssocID="{F8BBE435-6382-44F7-8356-092DC5F354AF}" presName="cycle" presStyleCnt="0"/>
      <dgm:spPr/>
    </dgm:pt>
    <dgm:pt modelId="{1F271542-86E4-4B36-812D-19D06A4724B6}" type="pres">
      <dgm:prSet presAssocID="{F8BBE435-6382-44F7-8356-092DC5F354AF}" presName="srcNode" presStyleLbl="node1" presStyleIdx="0" presStyleCnt="4"/>
      <dgm:spPr/>
    </dgm:pt>
    <dgm:pt modelId="{FA891CC5-1412-4520-9042-A9A853ECB9D6}" type="pres">
      <dgm:prSet presAssocID="{F8BBE435-6382-44F7-8356-092DC5F354AF}" presName="conn" presStyleLbl="parChTrans1D2" presStyleIdx="0" presStyleCnt="1"/>
      <dgm:spPr/>
    </dgm:pt>
    <dgm:pt modelId="{8B73C9E0-0458-45AC-884D-F78E860B85BC}" type="pres">
      <dgm:prSet presAssocID="{F8BBE435-6382-44F7-8356-092DC5F354AF}" presName="extraNode" presStyleLbl="node1" presStyleIdx="0" presStyleCnt="4"/>
      <dgm:spPr/>
    </dgm:pt>
    <dgm:pt modelId="{76CB6E25-91A1-473F-B389-C2293D595316}" type="pres">
      <dgm:prSet presAssocID="{F8BBE435-6382-44F7-8356-092DC5F354AF}" presName="dstNode" presStyleLbl="node1" presStyleIdx="0" presStyleCnt="4"/>
      <dgm:spPr/>
    </dgm:pt>
    <dgm:pt modelId="{BE76B188-7873-457C-AC7B-8C9F2429657C}" type="pres">
      <dgm:prSet presAssocID="{3077EB68-0B3B-4D7E-8276-EE9357C6ED45}" presName="text_1" presStyleLbl="node1" presStyleIdx="0" presStyleCnt="4">
        <dgm:presLayoutVars>
          <dgm:bulletEnabled val="1"/>
        </dgm:presLayoutVars>
      </dgm:prSet>
      <dgm:spPr/>
    </dgm:pt>
    <dgm:pt modelId="{37C0C6D7-8C17-4D7D-BBDD-0E6BE81BBCFF}" type="pres">
      <dgm:prSet presAssocID="{3077EB68-0B3B-4D7E-8276-EE9357C6ED45}" presName="accent_1" presStyleCnt="0"/>
      <dgm:spPr/>
    </dgm:pt>
    <dgm:pt modelId="{AD4C8DC7-FBA2-480E-872B-C7290EB82823}" type="pres">
      <dgm:prSet presAssocID="{3077EB68-0B3B-4D7E-8276-EE9357C6ED45}" presName="accentRepeatNode" presStyleLbl="solidFgAcc1" presStyleIdx="0" presStyleCnt="4"/>
      <dgm:spPr/>
    </dgm:pt>
    <dgm:pt modelId="{A26D476C-5103-46A9-9A14-FA4867303F26}" type="pres">
      <dgm:prSet presAssocID="{A5142E36-E65C-4A6C-816E-DE3D82931638}" presName="text_2" presStyleLbl="node1" presStyleIdx="1" presStyleCnt="4">
        <dgm:presLayoutVars>
          <dgm:bulletEnabled val="1"/>
        </dgm:presLayoutVars>
      </dgm:prSet>
      <dgm:spPr/>
    </dgm:pt>
    <dgm:pt modelId="{636813FF-8C3E-496C-A826-498DB479C2C4}" type="pres">
      <dgm:prSet presAssocID="{A5142E36-E65C-4A6C-816E-DE3D82931638}" presName="accent_2" presStyleCnt="0"/>
      <dgm:spPr/>
    </dgm:pt>
    <dgm:pt modelId="{CDBEF152-161E-48F2-B136-A5B1838A9F21}" type="pres">
      <dgm:prSet presAssocID="{A5142E36-E65C-4A6C-816E-DE3D82931638}" presName="accentRepeatNode" presStyleLbl="solidFgAcc1" presStyleIdx="1" presStyleCnt="4"/>
      <dgm:spPr/>
    </dgm:pt>
    <dgm:pt modelId="{44E3E806-1E97-443A-BA61-C940DDCC0AAD}" type="pres">
      <dgm:prSet presAssocID="{691AB72B-9447-43DE-928B-992E460F2453}" presName="text_3" presStyleLbl="node1" presStyleIdx="2" presStyleCnt="4">
        <dgm:presLayoutVars>
          <dgm:bulletEnabled val="1"/>
        </dgm:presLayoutVars>
      </dgm:prSet>
      <dgm:spPr/>
    </dgm:pt>
    <dgm:pt modelId="{45F8383A-4209-4306-BC38-D061C8645972}" type="pres">
      <dgm:prSet presAssocID="{691AB72B-9447-43DE-928B-992E460F2453}" presName="accent_3" presStyleCnt="0"/>
      <dgm:spPr/>
    </dgm:pt>
    <dgm:pt modelId="{1F632F4E-EF0E-4798-B727-B1AC8447DAB7}" type="pres">
      <dgm:prSet presAssocID="{691AB72B-9447-43DE-928B-992E460F2453}" presName="accentRepeatNode" presStyleLbl="solidFgAcc1" presStyleIdx="2" presStyleCnt="4"/>
      <dgm:spPr/>
    </dgm:pt>
    <dgm:pt modelId="{06F957E0-E66B-4284-8E54-DABB2E203991}" type="pres">
      <dgm:prSet presAssocID="{A3DC9706-8100-4D6E-866A-B92FEA11936F}" presName="text_4" presStyleLbl="node1" presStyleIdx="3" presStyleCnt="4">
        <dgm:presLayoutVars>
          <dgm:bulletEnabled val="1"/>
        </dgm:presLayoutVars>
      </dgm:prSet>
      <dgm:spPr/>
    </dgm:pt>
    <dgm:pt modelId="{A9914D40-1024-4AED-8750-F3663EF84A6A}" type="pres">
      <dgm:prSet presAssocID="{A3DC9706-8100-4D6E-866A-B92FEA11936F}" presName="accent_4" presStyleCnt="0"/>
      <dgm:spPr/>
    </dgm:pt>
    <dgm:pt modelId="{1FF67F98-51CC-429E-A12A-AC54A51A4F04}" type="pres">
      <dgm:prSet presAssocID="{A3DC9706-8100-4D6E-866A-B92FEA11936F}" presName="accentRepeatNode" presStyleLbl="solidFgAcc1" presStyleIdx="3" presStyleCnt="4"/>
      <dgm:spPr/>
    </dgm:pt>
  </dgm:ptLst>
  <dgm:cxnLst>
    <dgm:cxn modelId="{2BAD8C15-70F0-4619-807C-5A9B4A6F49BA}" type="presOf" srcId="{691AB72B-9447-43DE-928B-992E460F2453}" destId="{44E3E806-1E97-443A-BA61-C940DDCC0AAD}" srcOrd="0" destOrd="0" presId="urn:microsoft.com/office/officeart/2008/layout/VerticalCurvedList"/>
    <dgm:cxn modelId="{61D8621C-D6C5-4F2F-9E0A-F8544B10FF8F}" type="presOf" srcId="{3077EB68-0B3B-4D7E-8276-EE9357C6ED45}" destId="{BE76B188-7873-457C-AC7B-8C9F2429657C}" srcOrd="0" destOrd="0" presId="urn:microsoft.com/office/officeart/2008/layout/VerticalCurvedList"/>
    <dgm:cxn modelId="{B1977A41-E839-4BF0-92F5-F45AC5E55714}" type="presOf" srcId="{A3DC9706-8100-4D6E-866A-B92FEA11936F}" destId="{06F957E0-E66B-4284-8E54-DABB2E203991}" srcOrd="0" destOrd="0" presId="urn:microsoft.com/office/officeart/2008/layout/VerticalCurvedList"/>
    <dgm:cxn modelId="{AAAD5964-AD41-44C4-9C93-9D860EDDB89D}" srcId="{F8BBE435-6382-44F7-8356-092DC5F354AF}" destId="{A5142E36-E65C-4A6C-816E-DE3D82931638}" srcOrd="1" destOrd="0" parTransId="{9527B9C5-4389-4E36-8E3C-9AC229C5DDB0}" sibTransId="{873F5692-6E9D-4FC2-ADF2-85B78778147D}"/>
    <dgm:cxn modelId="{22F94B48-7218-4D2A-91B6-730A1B5B5F18}" srcId="{F8BBE435-6382-44F7-8356-092DC5F354AF}" destId="{691AB72B-9447-43DE-928B-992E460F2453}" srcOrd="2" destOrd="0" parTransId="{EAED34DE-1E38-4A04-BB39-DC85BF7FC9DF}" sibTransId="{9283A862-C517-4819-881F-64DC2EB369F0}"/>
    <dgm:cxn modelId="{3193BB59-E8D4-4DFB-92F2-9879E1824CC8}" type="presOf" srcId="{A5142E36-E65C-4A6C-816E-DE3D82931638}" destId="{A26D476C-5103-46A9-9A14-FA4867303F26}" srcOrd="0" destOrd="0" presId="urn:microsoft.com/office/officeart/2008/layout/VerticalCurvedList"/>
    <dgm:cxn modelId="{F07BD4BC-FD57-4537-B776-AB6F1DD959F6}" type="presOf" srcId="{59117259-EEA5-4D1C-BF73-F9CF10252EF6}" destId="{FA891CC5-1412-4520-9042-A9A853ECB9D6}" srcOrd="0" destOrd="0" presId="urn:microsoft.com/office/officeart/2008/layout/VerticalCurvedList"/>
    <dgm:cxn modelId="{FF2E63D3-1AE9-4AD6-B38E-63A983A272E0}" type="presOf" srcId="{F8BBE435-6382-44F7-8356-092DC5F354AF}" destId="{A32EDF64-CFFC-4706-B8BF-5CCA8E69F6CA}" srcOrd="0" destOrd="0" presId="urn:microsoft.com/office/officeart/2008/layout/VerticalCurvedList"/>
    <dgm:cxn modelId="{921964DE-CBD6-46F4-A128-0EA074B30048}" srcId="{F8BBE435-6382-44F7-8356-092DC5F354AF}" destId="{3077EB68-0B3B-4D7E-8276-EE9357C6ED45}" srcOrd="0" destOrd="0" parTransId="{66D9C378-0F96-4B4C-B951-66B5B8B619DA}" sibTransId="{59117259-EEA5-4D1C-BF73-F9CF10252EF6}"/>
    <dgm:cxn modelId="{72DEF7EA-140B-4161-B852-5C0719857DCD}" srcId="{F8BBE435-6382-44F7-8356-092DC5F354AF}" destId="{A3DC9706-8100-4D6E-866A-B92FEA11936F}" srcOrd="3" destOrd="0" parTransId="{6F373BAB-2DB8-44BE-A216-CE222D24FD8E}" sibTransId="{273A29E7-1594-4B6C-AF14-D08E876FB244}"/>
    <dgm:cxn modelId="{966DAB7F-C855-4EF4-8211-D9D687FC84E6}" type="presParOf" srcId="{A32EDF64-CFFC-4706-B8BF-5CCA8E69F6CA}" destId="{1DE5ED6C-2CBD-493D-A0C6-DDF795A500E3}" srcOrd="0" destOrd="0" presId="urn:microsoft.com/office/officeart/2008/layout/VerticalCurvedList"/>
    <dgm:cxn modelId="{748C5BC3-FBCB-420E-9515-D8DB5E53C8F4}" type="presParOf" srcId="{1DE5ED6C-2CBD-493D-A0C6-DDF795A500E3}" destId="{4CB02549-4E98-49B0-80B9-EC9E68C5BC70}" srcOrd="0" destOrd="0" presId="urn:microsoft.com/office/officeart/2008/layout/VerticalCurvedList"/>
    <dgm:cxn modelId="{DE69CA7D-22E9-4309-84DA-A5E5C27174F2}" type="presParOf" srcId="{4CB02549-4E98-49B0-80B9-EC9E68C5BC70}" destId="{1F271542-86E4-4B36-812D-19D06A4724B6}" srcOrd="0" destOrd="0" presId="urn:microsoft.com/office/officeart/2008/layout/VerticalCurvedList"/>
    <dgm:cxn modelId="{25849676-50E2-4F86-8A1F-CE1169260D42}" type="presParOf" srcId="{4CB02549-4E98-49B0-80B9-EC9E68C5BC70}" destId="{FA891CC5-1412-4520-9042-A9A853ECB9D6}" srcOrd="1" destOrd="0" presId="urn:microsoft.com/office/officeart/2008/layout/VerticalCurvedList"/>
    <dgm:cxn modelId="{8FE49F3B-9E61-4206-BD69-40DCACE51E18}" type="presParOf" srcId="{4CB02549-4E98-49B0-80B9-EC9E68C5BC70}" destId="{8B73C9E0-0458-45AC-884D-F78E860B85BC}" srcOrd="2" destOrd="0" presId="urn:microsoft.com/office/officeart/2008/layout/VerticalCurvedList"/>
    <dgm:cxn modelId="{46BB524B-A59C-423D-B6A1-AEB97D3F0B48}" type="presParOf" srcId="{4CB02549-4E98-49B0-80B9-EC9E68C5BC70}" destId="{76CB6E25-91A1-473F-B389-C2293D595316}" srcOrd="3" destOrd="0" presId="urn:microsoft.com/office/officeart/2008/layout/VerticalCurvedList"/>
    <dgm:cxn modelId="{9ED05159-7881-4577-99C4-DD4125AA6F8F}" type="presParOf" srcId="{1DE5ED6C-2CBD-493D-A0C6-DDF795A500E3}" destId="{BE76B188-7873-457C-AC7B-8C9F2429657C}" srcOrd="1" destOrd="0" presId="urn:microsoft.com/office/officeart/2008/layout/VerticalCurvedList"/>
    <dgm:cxn modelId="{4EB59AF4-C05D-4AD5-B83A-BDC0D4650270}" type="presParOf" srcId="{1DE5ED6C-2CBD-493D-A0C6-DDF795A500E3}" destId="{37C0C6D7-8C17-4D7D-BBDD-0E6BE81BBCFF}" srcOrd="2" destOrd="0" presId="urn:microsoft.com/office/officeart/2008/layout/VerticalCurvedList"/>
    <dgm:cxn modelId="{1ABD4391-6FCD-4E6F-A8E6-667032D3C1D5}" type="presParOf" srcId="{37C0C6D7-8C17-4D7D-BBDD-0E6BE81BBCFF}" destId="{AD4C8DC7-FBA2-480E-872B-C7290EB82823}" srcOrd="0" destOrd="0" presId="urn:microsoft.com/office/officeart/2008/layout/VerticalCurvedList"/>
    <dgm:cxn modelId="{DBE6F543-17E1-496C-9278-384D90A9C7B1}" type="presParOf" srcId="{1DE5ED6C-2CBD-493D-A0C6-DDF795A500E3}" destId="{A26D476C-5103-46A9-9A14-FA4867303F26}" srcOrd="3" destOrd="0" presId="urn:microsoft.com/office/officeart/2008/layout/VerticalCurvedList"/>
    <dgm:cxn modelId="{8F41E0C4-D885-4B88-954B-72134EF35A95}" type="presParOf" srcId="{1DE5ED6C-2CBD-493D-A0C6-DDF795A500E3}" destId="{636813FF-8C3E-496C-A826-498DB479C2C4}" srcOrd="4" destOrd="0" presId="urn:microsoft.com/office/officeart/2008/layout/VerticalCurvedList"/>
    <dgm:cxn modelId="{4ECE8BF8-831F-4DA3-873B-3DAAA211DC66}" type="presParOf" srcId="{636813FF-8C3E-496C-A826-498DB479C2C4}" destId="{CDBEF152-161E-48F2-B136-A5B1838A9F21}" srcOrd="0" destOrd="0" presId="urn:microsoft.com/office/officeart/2008/layout/VerticalCurvedList"/>
    <dgm:cxn modelId="{10183B63-F823-4988-B996-3FE258325303}" type="presParOf" srcId="{1DE5ED6C-2CBD-493D-A0C6-DDF795A500E3}" destId="{44E3E806-1E97-443A-BA61-C940DDCC0AAD}" srcOrd="5" destOrd="0" presId="urn:microsoft.com/office/officeart/2008/layout/VerticalCurvedList"/>
    <dgm:cxn modelId="{B2937019-DABB-4E94-A404-F6AABAEF985E}" type="presParOf" srcId="{1DE5ED6C-2CBD-493D-A0C6-DDF795A500E3}" destId="{45F8383A-4209-4306-BC38-D061C8645972}" srcOrd="6" destOrd="0" presId="urn:microsoft.com/office/officeart/2008/layout/VerticalCurvedList"/>
    <dgm:cxn modelId="{37BFE2CB-23FD-479D-9E11-FE53B8C8C11C}" type="presParOf" srcId="{45F8383A-4209-4306-BC38-D061C8645972}" destId="{1F632F4E-EF0E-4798-B727-B1AC8447DAB7}" srcOrd="0" destOrd="0" presId="urn:microsoft.com/office/officeart/2008/layout/VerticalCurvedList"/>
    <dgm:cxn modelId="{F04C5709-5D81-4DF0-A6DC-FFFEF0095042}" type="presParOf" srcId="{1DE5ED6C-2CBD-493D-A0C6-DDF795A500E3}" destId="{06F957E0-E66B-4284-8E54-DABB2E203991}" srcOrd="7" destOrd="0" presId="urn:microsoft.com/office/officeart/2008/layout/VerticalCurvedList"/>
    <dgm:cxn modelId="{6693CDCF-561C-46E2-97F9-0B548AD6DD8E}" type="presParOf" srcId="{1DE5ED6C-2CBD-493D-A0C6-DDF795A500E3}" destId="{A9914D40-1024-4AED-8750-F3663EF84A6A}" srcOrd="8" destOrd="0" presId="urn:microsoft.com/office/officeart/2008/layout/VerticalCurvedList"/>
    <dgm:cxn modelId="{C19B932D-3CFD-4A02-A5C1-D8BB0664D87C}" type="presParOf" srcId="{A9914D40-1024-4AED-8750-F3663EF84A6A}" destId="{1FF67F98-51CC-429E-A12A-AC54A51A4F0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91CC5-1412-4520-9042-A9A853ECB9D6}">
      <dsp:nvSpPr>
        <dsp:cNvPr id="0" name=""/>
        <dsp:cNvSpPr/>
      </dsp:nvSpPr>
      <dsp:spPr>
        <a:xfrm>
          <a:off x="-2556928" y="-394668"/>
          <a:ext cx="3052523" cy="3052523"/>
        </a:xfrm>
        <a:prstGeom prst="blockArc">
          <a:avLst>
            <a:gd name="adj1" fmla="val 18900000"/>
            <a:gd name="adj2" fmla="val 2700000"/>
            <a:gd name="adj3" fmla="val 70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76B188-7873-457C-AC7B-8C9F2429657C}">
      <dsp:nvSpPr>
        <dsp:cNvPr id="0" name=""/>
        <dsp:cNvSpPr/>
      </dsp:nvSpPr>
      <dsp:spPr>
        <a:xfrm>
          <a:off x="260227" y="173993"/>
          <a:ext cx="3097403" cy="3481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6359"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dirty="0"/>
            <a:t>Constructivismo</a:t>
          </a:r>
          <a:endParaRPr lang="es-MX" sz="1800" kern="1200" dirty="0"/>
        </a:p>
      </dsp:txBody>
      <dsp:txXfrm>
        <a:off x="260227" y="173993"/>
        <a:ext cx="3097403" cy="348168"/>
      </dsp:txXfrm>
    </dsp:sp>
    <dsp:sp modelId="{AD4C8DC7-FBA2-480E-872B-C7290EB82823}">
      <dsp:nvSpPr>
        <dsp:cNvPr id="0" name=""/>
        <dsp:cNvSpPr/>
      </dsp:nvSpPr>
      <dsp:spPr>
        <a:xfrm>
          <a:off x="42622" y="130472"/>
          <a:ext cx="435210" cy="43521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6D476C-5103-46A9-9A14-FA4867303F26}">
      <dsp:nvSpPr>
        <dsp:cNvPr id="0" name=""/>
        <dsp:cNvSpPr/>
      </dsp:nvSpPr>
      <dsp:spPr>
        <a:xfrm>
          <a:off x="459840" y="696337"/>
          <a:ext cx="2897790" cy="3481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6359"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dirty="0"/>
            <a:t>Aprendizaje activo</a:t>
          </a:r>
          <a:endParaRPr lang="es-MX" sz="1800" kern="1200" dirty="0"/>
        </a:p>
      </dsp:txBody>
      <dsp:txXfrm>
        <a:off x="459840" y="696337"/>
        <a:ext cx="2897790" cy="348168"/>
      </dsp:txXfrm>
    </dsp:sp>
    <dsp:sp modelId="{CDBEF152-161E-48F2-B136-A5B1838A9F21}">
      <dsp:nvSpPr>
        <dsp:cNvPr id="0" name=""/>
        <dsp:cNvSpPr/>
      </dsp:nvSpPr>
      <dsp:spPr>
        <a:xfrm>
          <a:off x="242235" y="652816"/>
          <a:ext cx="435210" cy="43521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E3E806-1E97-443A-BA61-C940DDCC0AAD}">
      <dsp:nvSpPr>
        <dsp:cNvPr id="0" name=""/>
        <dsp:cNvSpPr/>
      </dsp:nvSpPr>
      <dsp:spPr>
        <a:xfrm>
          <a:off x="459840" y="1218680"/>
          <a:ext cx="2897790" cy="3481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6359"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dirty="0"/>
            <a:t>Inteligencias múltiples</a:t>
          </a:r>
          <a:endParaRPr lang="es-MX" sz="1800" kern="1200" dirty="0"/>
        </a:p>
      </dsp:txBody>
      <dsp:txXfrm>
        <a:off x="459840" y="1218680"/>
        <a:ext cx="2897790" cy="348168"/>
      </dsp:txXfrm>
    </dsp:sp>
    <dsp:sp modelId="{1F632F4E-EF0E-4798-B727-B1AC8447DAB7}">
      <dsp:nvSpPr>
        <dsp:cNvPr id="0" name=""/>
        <dsp:cNvSpPr/>
      </dsp:nvSpPr>
      <dsp:spPr>
        <a:xfrm>
          <a:off x="242235" y="1175159"/>
          <a:ext cx="435210" cy="43521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F957E0-E66B-4284-8E54-DABB2E203991}">
      <dsp:nvSpPr>
        <dsp:cNvPr id="0" name=""/>
        <dsp:cNvSpPr/>
      </dsp:nvSpPr>
      <dsp:spPr>
        <a:xfrm>
          <a:off x="260227" y="1741024"/>
          <a:ext cx="3097403" cy="3481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6359"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dirty="0"/>
            <a:t>Aprender haciendo</a:t>
          </a:r>
          <a:endParaRPr lang="es-MX" sz="1800" kern="1200" dirty="0"/>
        </a:p>
      </dsp:txBody>
      <dsp:txXfrm>
        <a:off x="260227" y="1741024"/>
        <a:ext cx="3097403" cy="348168"/>
      </dsp:txXfrm>
    </dsp:sp>
    <dsp:sp modelId="{1FF67F98-51CC-429E-A12A-AC54A51A4F04}">
      <dsp:nvSpPr>
        <dsp:cNvPr id="0" name=""/>
        <dsp:cNvSpPr/>
      </dsp:nvSpPr>
      <dsp:spPr>
        <a:xfrm>
          <a:off x="42622" y="1697503"/>
          <a:ext cx="435210" cy="43521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5488D517-E281-4D9F-B7A3-EC8A55949996}" type="datetimeFigureOut">
              <a:rPr lang="es-MX" smtClean="0"/>
              <a:t>06/11/2020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180369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5488D517-E281-4D9F-B7A3-EC8A55949996}" type="datetimeFigureOut">
              <a:rPr lang="es-MX" smtClean="0"/>
              <a:t>06/11/2020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2741843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54781"/>
            <a:ext cx="2057400" cy="3290888"/>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154781"/>
            <a:ext cx="6019800" cy="329088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5488D517-E281-4D9F-B7A3-EC8A55949996}" type="datetimeFigureOut">
              <a:rPr lang="es-MX" smtClean="0"/>
              <a:t>06/11/2020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2804147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5488D517-E281-4D9F-B7A3-EC8A55949996}" type="datetimeFigureOut">
              <a:rPr lang="es-MX" smtClean="0"/>
              <a:t>06/11/2020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88058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488D517-E281-4D9F-B7A3-EC8A55949996}" type="datetimeFigureOut">
              <a:rPr lang="es-MX" smtClean="0"/>
              <a:t>06/11/2020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220787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5488D517-E281-4D9F-B7A3-EC8A55949996}" type="datetimeFigureOut">
              <a:rPr lang="es-MX" smtClean="0"/>
              <a:t>06/11/2020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517445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5488D517-E281-4D9F-B7A3-EC8A55949996}" type="datetimeFigureOut">
              <a:rPr lang="es-MX" smtClean="0"/>
              <a:t>06/11/2020</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2616457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5488D517-E281-4D9F-B7A3-EC8A55949996}" type="datetimeFigureOut">
              <a:rPr lang="es-MX" smtClean="0"/>
              <a:t>06/11/2020</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3229886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488D517-E281-4D9F-B7A3-EC8A55949996}" type="datetimeFigureOut">
              <a:rPr lang="es-MX" smtClean="0"/>
              <a:t>06/11/2020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4202081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488D517-E281-4D9F-B7A3-EC8A55949996}" type="datetimeFigureOut">
              <a:rPr lang="es-MX" smtClean="0"/>
              <a:t>06/11/2020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2863597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488D517-E281-4D9F-B7A3-EC8A55949996}" type="datetimeFigureOut">
              <a:rPr lang="es-MX" smtClean="0"/>
              <a:t>06/11/2020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939139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488D517-E281-4D9F-B7A3-EC8A55949996}" type="datetimeFigureOut">
              <a:rPr lang="es-MX" smtClean="0"/>
              <a:t>06/11/2020</a:t>
            </a:fld>
            <a:endParaRPr lang="es-MX"/>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D171BAF-5FBC-47A2-A76F-B276B9076A21}" type="slidenum">
              <a:rPr lang="es-MX" smtClean="0"/>
              <a:t>‹Nº›</a:t>
            </a:fld>
            <a:endParaRPr lang="es-MX"/>
          </a:p>
        </p:txBody>
      </p:sp>
    </p:spTree>
    <p:extLst>
      <p:ext uri="{BB962C8B-B14F-4D97-AF65-F5344CB8AC3E}">
        <p14:creationId xmlns:p14="http://schemas.microsoft.com/office/powerpoint/2010/main" val="1161051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pn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6372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40A8021-D6CB-4C5B-8EB3-B8C6AF004FDA}"/>
              </a:ext>
            </a:extLst>
          </p:cNvPr>
          <p:cNvSpPr txBox="1"/>
          <p:nvPr/>
        </p:nvSpPr>
        <p:spPr>
          <a:xfrm>
            <a:off x="827584" y="483518"/>
            <a:ext cx="3168352" cy="369332"/>
          </a:xfrm>
          <a:prstGeom prst="rect">
            <a:avLst/>
          </a:prstGeom>
          <a:noFill/>
        </p:spPr>
        <p:txBody>
          <a:bodyPr wrap="square" rtlCol="0">
            <a:spAutoFit/>
          </a:bodyPr>
          <a:lstStyle/>
          <a:p>
            <a:r>
              <a:rPr lang="es-ES" b="1" dirty="0"/>
              <a:t>Canal de YouTube </a:t>
            </a:r>
            <a:endParaRPr lang="es-MX" b="1" dirty="0"/>
          </a:p>
        </p:txBody>
      </p:sp>
      <p:sp>
        <p:nvSpPr>
          <p:cNvPr id="3" name="Rectangle 2">
            <a:extLst>
              <a:ext uri="{FF2B5EF4-FFF2-40B4-BE49-F238E27FC236}">
                <a16:creationId xmlns:a16="http://schemas.microsoft.com/office/drawing/2014/main" id="{873BF812-0018-43A0-92F8-FC63A4BA2819}"/>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4" name="Rectangle 3">
            <a:extLst>
              <a:ext uri="{FF2B5EF4-FFF2-40B4-BE49-F238E27FC236}">
                <a16:creationId xmlns:a16="http://schemas.microsoft.com/office/drawing/2014/main" id="{DC0BC662-8589-45F2-968D-9E975FDE75A3}"/>
              </a:ext>
            </a:extLst>
          </p:cNvPr>
          <p:cNvSpPr>
            <a:spLocks noChangeArrowheads="1"/>
          </p:cNvSpPr>
          <p:nvPr/>
        </p:nvSpPr>
        <p:spPr bwMode="auto">
          <a:xfrm>
            <a:off x="107504" y="1042592"/>
            <a:ext cx="324036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spcAft>
                <a:spcPts val="1200"/>
              </a:spcAft>
            </a:pPr>
            <a:r>
              <a:rPr lang="es-MX" sz="1200" dirty="0">
                <a:effectLst/>
                <a:latin typeface="Arial" panose="020B0604020202020204" pitchFamily="34" charset="0"/>
                <a:ea typeface="Calibri" panose="020F0502020204030204" pitchFamily="34" charset="0"/>
                <a:cs typeface="Times New Roman" panose="02020603050405020304" pitchFamily="18" charset="0"/>
              </a:rPr>
              <a:t>URL canal de YouTube Videos Cortos Culturales (tomas con </a:t>
            </a:r>
            <a:r>
              <a:rPr lang="es-MX" sz="1200" dirty="0" err="1">
                <a:effectLst/>
                <a:latin typeface="Arial" panose="020B0604020202020204" pitchFamily="34" charset="0"/>
                <a:ea typeface="Calibri" panose="020F0502020204030204" pitchFamily="34" charset="0"/>
                <a:cs typeface="Times New Roman" panose="02020603050405020304" pitchFamily="18" charset="0"/>
              </a:rPr>
              <a:t>drone</a:t>
            </a:r>
            <a:r>
              <a:rPr lang="es-MX" sz="1200" dirty="0">
                <a:effectLst/>
                <a:latin typeface="Arial" panose="020B0604020202020204" pitchFamily="34" charset="0"/>
                <a:ea typeface="Calibri" panose="020F0502020204030204" pitchFamily="34" charset="0"/>
                <a:cs typeface="Times New Roman" panose="02020603050405020304" pitchFamily="18" charset="0"/>
              </a:rPr>
              <a:t>).</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200"/>
              </a:spcAft>
            </a:pPr>
            <a:r>
              <a:rPr lang="es-MX" sz="1200" dirty="0">
                <a:effectLst/>
                <a:latin typeface="Arial" panose="020B0604020202020204" pitchFamily="34" charset="0"/>
                <a:ea typeface="Calibri" panose="020F0502020204030204" pitchFamily="34" charset="0"/>
                <a:cs typeface="Times New Roman" panose="02020603050405020304" pitchFamily="18" charset="0"/>
              </a:rPr>
              <a:t>https://www.youtube.com/watch?v=R77ZT8lrm4w&amp;list=PLEM1AipFT_zELr8rBtEmfCsWO4iZbNjxJ</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109ECF9E-D550-4EFF-B5BB-2B1E3495AB30}"/>
              </a:ext>
            </a:extLst>
          </p:cNvPr>
          <p:cNvSpPr txBox="1"/>
          <p:nvPr/>
        </p:nvSpPr>
        <p:spPr>
          <a:xfrm>
            <a:off x="4355976" y="380564"/>
            <a:ext cx="3168352" cy="369332"/>
          </a:xfrm>
          <a:prstGeom prst="rect">
            <a:avLst/>
          </a:prstGeom>
          <a:noFill/>
        </p:spPr>
        <p:txBody>
          <a:bodyPr wrap="square" rtlCol="0">
            <a:spAutoFit/>
          </a:bodyPr>
          <a:lstStyle/>
          <a:p>
            <a:r>
              <a:rPr lang="es-ES" b="1" dirty="0"/>
              <a:t>Resultados</a:t>
            </a:r>
            <a:endParaRPr lang="es-MX" b="1" dirty="0"/>
          </a:p>
        </p:txBody>
      </p:sp>
      <p:sp>
        <p:nvSpPr>
          <p:cNvPr id="6" name="CuadroTexto 5">
            <a:extLst>
              <a:ext uri="{FF2B5EF4-FFF2-40B4-BE49-F238E27FC236}">
                <a16:creationId xmlns:a16="http://schemas.microsoft.com/office/drawing/2014/main" id="{E243605A-3A62-4AD8-8A58-8B4B00CB753A}"/>
              </a:ext>
            </a:extLst>
          </p:cNvPr>
          <p:cNvSpPr txBox="1"/>
          <p:nvPr/>
        </p:nvSpPr>
        <p:spPr>
          <a:xfrm>
            <a:off x="3563888" y="852850"/>
            <a:ext cx="4680520" cy="2677656"/>
          </a:xfrm>
          <a:prstGeom prst="rect">
            <a:avLst/>
          </a:prstGeom>
          <a:noFill/>
        </p:spPr>
        <p:txBody>
          <a:bodyPr wrap="square" rtlCol="0">
            <a:spAutoFit/>
          </a:bodyPr>
          <a:lstStyle/>
          <a:p>
            <a:pPr algn="just"/>
            <a:r>
              <a:rPr lang="es-MX" sz="1400" dirty="0">
                <a:effectLst/>
                <a:latin typeface="Arial" panose="020B0604020202020204" pitchFamily="34" charset="0"/>
                <a:ea typeface="Calibri" panose="020F0502020204030204" pitchFamily="34" charset="0"/>
                <a:cs typeface="Times New Roman" panose="02020603050405020304" pitchFamily="18" charset="0"/>
              </a:rPr>
              <a:t>En esta investigación participaron 75 estudiantes de la carrera de ingeniería en informática, calendario 2020 A y B. Desarrollaron 75 escaletas y se construyeron 75 cortometrajes culturales como: Tequila, Puerto Vallarta, Morelia Michoacán, los danzantes de Tlaquepaque, los voladores de Papantla, la leyenda del dragón de Tequila, etc. Los estudiantes desarrollaron competencias en el uso de software de edición de video, audio e imágenes en una modalidad e-learning, adquirieron competencias digitales que ahora les permiten comunicarse y trabajar en la modalidad e-learning.</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MX" sz="1400" dirty="0"/>
          </a:p>
        </p:txBody>
      </p:sp>
    </p:spTree>
    <p:extLst>
      <p:ext uri="{BB962C8B-B14F-4D97-AF65-F5344CB8AC3E}">
        <p14:creationId xmlns:p14="http://schemas.microsoft.com/office/powerpoint/2010/main" val="972229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3BF812-0018-43A0-92F8-FC63A4BA2819}"/>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5" name="CuadroTexto 4">
            <a:extLst>
              <a:ext uri="{FF2B5EF4-FFF2-40B4-BE49-F238E27FC236}">
                <a16:creationId xmlns:a16="http://schemas.microsoft.com/office/drawing/2014/main" id="{109ECF9E-D550-4EFF-B5BB-2B1E3495AB30}"/>
              </a:ext>
            </a:extLst>
          </p:cNvPr>
          <p:cNvSpPr txBox="1"/>
          <p:nvPr/>
        </p:nvSpPr>
        <p:spPr>
          <a:xfrm>
            <a:off x="827584" y="555526"/>
            <a:ext cx="3168352" cy="369332"/>
          </a:xfrm>
          <a:prstGeom prst="rect">
            <a:avLst/>
          </a:prstGeom>
          <a:noFill/>
        </p:spPr>
        <p:txBody>
          <a:bodyPr wrap="square" rtlCol="0">
            <a:spAutoFit/>
          </a:bodyPr>
          <a:lstStyle/>
          <a:p>
            <a:r>
              <a:rPr lang="es-ES" b="1" dirty="0"/>
              <a:t>Referencias</a:t>
            </a:r>
            <a:endParaRPr lang="es-MX" b="1" dirty="0"/>
          </a:p>
        </p:txBody>
      </p:sp>
      <p:sp>
        <p:nvSpPr>
          <p:cNvPr id="6" name="CuadroTexto 5">
            <a:extLst>
              <a:ext uri="{FF2B5EF4-FFF2-40B4-BE49-F238E27FC236}">
                <a16:creationId xmlns:a16="http://schemas.microsoft.com/office/drawing/2014/main" id="{E243605A-3A62-4AD8-8A58-8B4B00CB753A}"/>
              </a:ext>
            </a:extLst>
          </p:cNvPr>
          <p:cNvSpPr txBox="1"/>
          <p:nvPr/>
        </p:nvSpPr>
        <p:spPr>
          <a:xfrm>
            <a:off x="323528" y="924858"/>
            <a:ext cx="7920880" cy="3824124"/>
          </a:xfrm>
          <a:prstGeom prst="rect">
            <a:avLst/>
          </a:prstGeom>
          <a:noFill/>
        </p:spPr>
        <p:txBody>
          <a:bodyPr wrap="square" rtlCol="0">
            <a:spAutoFit/>
          </a:bodyPr>
          <a:lstStyle/>
          <a:p>
            <a:pPr marL="274320" indent="-274320" algn="just">
              <a:spcBef>
                <a:spcPts val="1200"/>
              </a:spcBef>
              <a:spcAft>
                <a:spcPts val="1200"/>
              </a:spcAft>
              <a:tabLst>
                <a:tab pos="274320" algn="l"/>
                <a:tab pos="449580" algn="l"/>
              </a:tabLst>
            </a:pPr>
            <a:r>
              <a:rPr lang="es-MX" sz="1200" b="0" kern="1600" dirty="0">
                <a:effectLst/>
                <a:latin typeface="Arial" panose="020B0604020202020204" pitchFamily="34" charset="0"/>
                <a:ea typeface="Times New Roman" panose="02020603050405020304" pitchFamily="18" charset="0"/>
                <a:cs typeface="Arial" panose="020B0604020202020204" pitchFamily="34" charset="0"/>
              </a:rPr>
              <a:t>Bartolomé A. (2008). Video digital y educación. Editorial </a:t>
            </a:r>
            <a:r>
              <a:rPr lang="es-MX" sz="1200" b="0" kern="1600" dirty="0" err="1">
                <a:effectLst/>
                <a:latin typeface="Arial" panose="020B0604020202020204" pitchFamily="34" charset="0"/>
                <a:ea typeface="Times New Roman" panose="02020603050405020304" pitchFamily="18" charset="0"/>
                <a:cs typeface="Arial" panose="020B0604020202020204" pitchFamily="34" charset="0"/>
              </a:rPr>
              <a:t>Sintesis</a:t>
            </a:r>
            <a:r>
              <a:rPr lang="es-MX" sz="1200" b="0" kern="1600" dirty="0">
                <a:effectLst/>
                <a:latin typeface="Arial" panose="020B0604020202020204" pitchFamily="34" charset="0"/>
                <a:ea typeface="Times New Roman" panose="02020603050405020304" pitchFamily="18" charset="0"/>
                <a:cs typeface="Arial" panose="020B0604020202020204" pitchFamily="34" charset="0"/>
              </a:rPr>
              <a:t>.</a:t>
            </a:r>
            <a:endParaRPr lang="es-MX" sz="1200" b="1" kern="1600" dirty="0">
              <a:effectLst/>
              <a:latin typeface="Arial" panose="020B0604020202020204" pitchFamily="34" charset="0"/>
              <a:ea typeface="Times New Roman" panose="02020603050405020304" pitchFamily="18" charset="0"/>
              <a:cs typeface="Arial" panose="020B0604020202020204" pitchFamily="34" charset="0"/>
            </a:endParaRPr>
          </a:p>
          <a:p>
            <a:pPr marL="274320" indent="-274320" algn="just">
              <a:spcBef>
                <a:spcPts val="1200"/>
              </a:spcBef>
              <a:spcAft>
                <a:spcPts val="1200"/>
              </a:spcAft>
              <a:tabLst>
                <a:tab pos="274320" algn="l"/>
                <a:tab pos="449580" algn="l"/>
              </a:tabLst>
            </a:pPr>
            <a:r>
              <a:rPr lang="es-MX" sz="1200" b="0" kern="1600" dirty="0">
                <a:effectLst/>
                <a:latin typeface="Arial" panose="020B0604020202020204" pitchFamily="34" charset="0"/>
                <a:ea typeface="Times New Roman" panose="02020603050405020304" pitchFamily="18" charset="0"/>
                <a:cs typeface="Arial" panose="020B0604020202020204" pitchFamily="34" charset="0"/>
              </a:rPr>
              <a:t>Hilera J. y Hoya R. (2010). Estándares de e-learning: guía de consulta. Alcalá de Henares (Madrid): universidad de Alcalá. Recuperado de http://www.cc.uah.es/hilera/GuiaEstandares.pdf</a:t>
            </a:r>
            <a:endParaRPr lang="es-MX" sz="1200" b="1" kern="1600" dirty="0">
              <a:effectLst/>
              <a:latin typeface="Arial" panose="020B0604020202020204" pitchFamily="34" charset="0"/>
              <a:ea typeface="Times New Roman" panose="02020603050405020304" pitchFamily="18" charset="0"/>
              <a:cs typeface="Arial" panose="020B0604020202020204" pitchFamily="34" charset="0"/>
            </a:endParaRPr>
          </a:p>
          <a:p>
            <a:pPr marL="274320" indent="-274320" algn="just">
              <a:spcBef>
                <a:spcPts val="1200"/>
              </a:spcBef>
              <a:spcAft>
                <a:spcPts val="1200"/>
              </a:spcAft>
              <a:tabLst>
                <a:tab pos="274320" algn="l"/>
                <a:tab pos="449580" algn="l"/>
              </a:tabLst>
            </a:pPr>
            <a:r>
              <a:rPr lang="es-MX" sz="1200" b="0" kern="1600" dirty="0">
                <a:effectLst/>
                <a:latin typeface="Arial" panose="020B0604020202020204" pitchFamily="34" charset="0"/>
                <a:ea typeface="Times New Roman" panose="02020603050405020304" pitchFamily="18" charset="0"/>
                <a:cs typeface="Arial" panose="020B0604020202020204" pitchFamily="34" charset="0"/>
              </a:rPr>
              <a:t>Howard Gardner (2015). Inteligencias múltiples: La teoría en la práctica. Paidós.</a:t>
            </a:r>
            <a:endParaRPr lang="es-MX" sz="1200" b="1" kern="1600" dirty="0">
              <a:effectLst/>
              <a:latin typeface="Arial" panose="020B0604020202020204" pitchFamily="34" charset="0"/>
              <a:ea typeface="Times New Roman" panose="02020603050405020304" pitchFamily="18" charset="0"/>
              <a:cs typeface="Arial" panose="020B0604020202020204" pitchFamily="34" charset="0"/>
            </a:endParaRPr>
          </a:p>
          <a:p>
            <a:pPr marL="274320" indent="-274320" algn="just">
              <a:spcBef>
                <a:spcPts val="1200"/>
              </a:spcBef>
              <a:spcAft>
                <a:spcPts val="1200"/>
              </a:spcAft>
              <a:tabLst>
                <a:tab pos="274320" algn="l"/>
                <a:tab pos="449580" algn="l"/>
              </a:tabLst>
            </a:pPr>
            <a:r>
              <a:rPr lang="es-MX" sz="1200" b="0" kern="1600" dirty="0">
                <a:effectLst/>
                <a:latin typeface="Arial" panose="020B0604020202020204" pitchFamily="34" charset="0"/>
                <a:ea typeface="Times New Roman" panose="02020603050405020304" pitchFamily="18" charset="0"/>
                <a:cs typeface="Arial" panose="020B0604020202020204" pitchFamily="34" charset="0"/>
              </a:rPr>
              <a:t>Olmedo, R. (2019). Selección, elaboración, adaptación y utilización de materiales, medios y  recursos didácticos en formación profesional para el empleo. IC editorial.</a:t>
            </a:r>
            <a:endParaRPr lang="es-MX" sz="1200" b="1" kern="1600" dirty="0">
              <a:effectLst/>
              <a:latin typeface="Arial" panose="020B0604020202020204" pitchFamily="34" charset="0"/>
              <a:ea typeface="Times New Roman" panose="02020603050405020304" pitchFamily="18" charset="0"/>
              <a:cs typeface="Arial" panose="020B0604020202020204" pitchFamily="34" charset="0"/>
            </a:endParaRPr>
          </a:p>
          <a:p>
            <a:pPr marL="274320" indent="-274320" algn="just">
              <a:spcBef>
                <a:spcPts val="1200"/>
              </a:spcBef>
              <a:spcAft>
                <a:spcPts val="1200"/>
              </a:spcAft>
              <a:tabLst>
                <a:tab pos="274320" algn="l"/>
                <a:tab pos="449580" algn="l"/>
              </a:tabLst>
            </a:pPr>
            <a:r>
              <a:rPr lang="es-MX" sz="1200" b="0" kern="1600" dirty="0">
                <a:effectLst/>
                <a:latin typeface="Arial" panose="020B0604020202020204" pitchFamily="34" charset="0"/>
                <a:ea typeface="Times New Roman" panose="02020603050405020304" pitchFamily="18" charset="0"/>
                <a:cs typeface="Arial" panose="020B0604020202020204" pitchFamily="34" charset="0"/>
              </a:rPr>
              <a:t>Torres, F. (2016). El dron aplicado al sector audiovisual. Usos de RPAS en la filmación aérea. Madrid: Editorial Tébar Flores, S. L.</a:t>
            </a:r>
            <a:endParaRPr lang="es-MX" sz="1200" b="1" kern="1600" dirty="0">
              <a:effectLst/>
              <a:latin typeface="Arial" panose="020B0604020202020204" pitchFamily="34" charset="0"/>
              <a:ea typeface="Times New Roman" panose="02020603050405020304" pitchFamily="18" charset="0"/>
              <a:cs typeface="Arial" panose="020B0604020202020204" pitchFamily="34" charset="0"/>
            </a:endParaRPr>
          </a:p>
          <a:p>
            <a:pPr marL="180340" indent="-450215" algn="just">
              <a:spcAft>
                <a:spcPts val="1200"/>
              </a:spcAft>
            </a:pPr>
            <a:r>
              <a:rPr lang="es-MX" sz="1200" kern="1600" dirty="0">
                <a:effectLst/>
                <a:latin typeface="Arial" panose="020B0604020202020204" pitchFamily="34" charset="0"/>
                <a:ea typeface="Calibri" panose="020F0502020204030204" pitchFamily="34" charset="0"/>
                <a:cs typeface="Arial" panose="020B0604020202020204" pitchFamily="34" charset="0"/>
              </a:rPr>
              <a:t>      </a:t>
            </a:r>
            <a:r>
              <a:rPr lang="es-MX" sz="1200" kern="1600" dirty="0">
                <a:effectLst/>
                <a:latin typeface="Arial" panose="020B0604020202020204" pitchFamily="34" charset="0"/>
                <a:ea typeface="Times New Roman" panose="02020603050405020304" pitchFamily="18" charset="0"/>
                <a:cs typeface="Arial" panose="020B0604020202020204" pitchFamily="34" charset="0"/>
              </a:rPr>
              <a:t>UNESCO (2 de noviembre del 2001). Declaración Universal de la UNESCO sobre la Diversidad Cultural. Recuperado de http://portal.unesco.org/es/ev.php-URL_ID=13179&amp;URL_DO=DO_TOPIC&amp;URL_SECTION=201.html</a:t>
            </a:r>
            <a:endParaRPr lang="es-MX" sz="1200" dirty="0">
              <a:effectLst/>
              <a:latin typeface="Arial" panose="020B0604020202020204" pitchFamily="34" charset="0"/>
              <a:ea typeface="Calibri" panose="020F0502020204030204" pitchFamily="34" charset="0"/>
              <a:cs typeface="Arial" panose="020B0604020202020204" pitchFamily="34" charset="0"/>
            </a:endParaRPr>
          </a:p>
          <a:p>
            <a:pPr algn="just"/>
            <a:endParaRPr lang="es-MX"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0936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687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2123728" y="1923678"/>
            <a:ext cx="5184576" cy="923330"/>
          </a:xfrm>
          <a:prstGeom prst="rect">
            <a:avLst/>
          </a:prstGeom>
          <a:noFill/>
        </p:spPr>
        <p:txBody>
          <a:bodyPr wrap="square" rtlCol="0">
            <a:spAutoFit/>
          </a:bodyPr>
          <a:lstStyle/>
          <a:p>
            <a:pPr algn="ctr">
              <a:spcAft>
                <a:spcPts val="1200"/>
              </a:spcAft>
            </a:pPr>
            <a:r>
              <a:rPr lang="es-ES" sz="1800" b="1" i="1" dirty="0">
                <a:effectLst/>
                <a:latin typeface="Arial" panose="020B0604020202020204" pitchFamily="34" charset="0"/>
                <a:ea typeface="Calibri" panose="020F0502020204030204" pitchFamily="34" charset="0"/>
                <a:cs typeface="Times New Roman" panose="02020603050405020304" pitchFamily="18" charset="0"/>
              </a:rPr>
              <a:t>Prácticas creativas en el desarrollo de videos cortos culturales a partir de tomas con </a:t>
            </a:r>
            <a:r>
              <a:rPr lang="es-ES" sz="1800" b="1" i="1" dirty="0" err="1">
                <a:effectLst/>
                <a:latin typeface="Arial" panose="020B0604020202020204" pitchFamily="34" charset="0"/>
                <a:ea typeface="Calibri" panose="020F0502020204030204" pitchFamily="34" charset="0"/>
                <a:cs typeface="Times New Roman" panose="02020603050405020304" pitchFamily="18" charset="0"/>
              </a:rPr>
              <a:t>drone</a:t>
            </a:r>
            <a:r>
              <a:rPr lang="es-ES" sz="1800" b="1" i="1" dirty="0">
                <a:effectLst/>
                <a:latin typeface="Arial" panose="020B0604020202020204" pitchFamily="34" charset="0"/>
                <a:ea typeface="Calibri" panose="020F0502020204030204" pitchFamily="34" charset="0"/>
                <a:cs typeface="Times New Roman" panose="02020603050405020304" pitchFamily="18" charset="0"/>
              </a:rPr>
              <a:t>, en tiempos de pandemia.</a:t>
            </a:r>
            <a:endParaRPr lang="es-MX" sz="1800" b="1"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CuadroTexto 1">
            <a:extLst>
              <a:ext uri="{FF2B5EF4-FFF2-40B4-BE49-F238E27FC236}">
                <a16:creationId xmlns:a16="http://schemas.microsoft.com/office/drawing/2014/main" id="{FD1E585D-938E-485F-9C0B-1341B35F28BF}"/>
              </a:ext>
            </a:extLst>
          </p:cNvPr>
          <p:cNvSpPr txBox="1"/>
          <p:nvPr/>
        </p:nvSpPr>
        <p:spPr>
          <a:xfrm>
            <a:off x="107504" y="3435846"/>
            <a:ext cx="3240360" cy="1477328"/>
          </a:xfrm>
          <a:prstGeom prst="rect">
            <a:avLst/>
          </a:prstGeom>
          <a:noFill/>
        </p:spPr>
        <p:txBody>
          <a:bodyPr wrap="square" rtlCol="0">
            <a:spAutoFit/>
          </a:bodyPr>
          <a:lstStyle/>
          <a:p>
            <a:pPr algn="just"/>
            <a:r>
              <a:rPr lang="es-ES" sz="1800" dirty="0">
                <a:effectLst/>
                <a:latin typeface="Arial" panose="020B0604020202020204" pitchFamily="34" charset="0"/>
                <a:ea typeface="Calibri" panose="020F0502020204030204" pitchFamily="34" charset="0"/>
                <a:cs typeface="Times New Roman" panose="02020603050405020304" pitchFamily="18" charset="0"/>
              </a:rPr>
              <a:t>Doctora en educación en Innovación Tecnológica.</a:t>
            </a:r>
          </a:p>
          <a:p>
            <a:pPr algn="just"/>
            <a:r>
              <a:rPr lang="es-ES" sz="1800" dirty="0">
                <a:effectLst/>
                <a:latin typeface="Arial" panose="020B0604020202020204" pitchFamily="34" charset="0"/>
                <a:ea typeface="Calibri" panose="020F0502020204030204" pitchFamily="34" charset="0"/>
                <a:cs typeface="Times New Roman" panose="02020603050405020304" pitchFamily="18" charset="0"/>
              </a:rPr>
              <a:t>Lotzy Beatriz Fonseca Chiu.</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S" sz="1800" dirty="0">
                <a:effectLst/>
                <a:latin typeface="Arial" panose="020B0604020202020204" pitchFamily="34" charset="0"/>
                <a:ea typeface="Calibri" panose="020F0502020204030204" pitchFamily="34" charset="0"/>
                <a:cs typeface="Times New Roman" panose="02020603050405020304" pitchFamily="18" charset="0"/>
              </a:rPr>
              <a:t> lbhiu@hotmail.com.</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Tree>
    <p:extLst>
      <p:ext uri="{BB962C8B-B14F-4D97-AF65-F5344CB8AC3E}">
        <p14:creationId xmlns:p14="http://schemas.microsoft.com/office/powerpoint/2010/main" val="100812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763688" y="195486"/>
            <a:ext cx="4320480" cy="369332"/>
          </a:xfrm>
          <a:prstGeom prst="rect">
            <a:avLst/>
          </a:prstGeom>
          <a:noFill/>
        </p:spPr>
        <p:txBody>
          <a:bodyPr wrap="square" rtlCol="0">
            <a:spAutoFit/>
          </a:bodyPr>
          <a:lstStyle/>
          <a:p>
            <a:r>
              <a:rPr lang="es-ES" b="1" dirty="0"/>
              <a:t>Resumen</a:t>
            </a:r>
            <a:endParaRPr lang="es-MX" b="1" dirty="0"/>
          </a:p>
        </p:txBody>
      </p:sp>
      <p:sp>
        <p:nvSpPr>
          <p:cNvPr id="3" name="CuadroTexto 2">
            <a:extLst>
              <a:ext uri="{FF2B5EF4-FFF2-40B4-BE49-F238E27FC236}">
                <a16:creationId xmlns:a16="http://schemas.microsoft.com/office/drawing/2014/main" id="{447BA76C-A068-46ED-814B-9FC7726C8E1C}"/>
              </a:ext>
            </a:extLst>
          </p:cNvPr>
          <p:cNvSpPr txBox="1"/>
          <p:nvPr/>
        </p:nvSpPr>
        <p:spPr>
          <a:xfrm>
            <a:off x="3635896" y="843558"/>
            <a:ext cx="5436096" cy="3970318"/>
          </a:xfrm>
          <a:prstGeom prst="rect">
            <a:avLst/>
          </a:prstGeom>
          <a:noFill/>
        </p:spPr>
        <p:txBody>
          <a:bodyPr wrap="square" rtlCol="0">
            <a:spAutoFit/>
          </a:bodyPr>
          <a:lstStyle/>
          <a:p>
            <a:pPr algn="just"/>
            <a:r>
              <a:rPr lang="es-ES_tradnl" sz="1400" dirty="0">
                <a:effectLst/>
                <a:latin typeface="Arial" panose="020B0604020202020204" pitchFamily="34" charset="0"/>
                <a:ea typeface="Calibri" panose="020F0502020204030204" pitchFamily="34" charset="0"/>
                <a:cs typeface="Times New Roman" panose="02020603050405020304" pitchFamily="18" charset="0"/>
              </a:rPr>
              <a:t>Esta investigación tiene como finalidad difundir los resultados de crear videos cortos culturales a partir de tomas previamente realizadas con </a:t>
            </a:r>
            <a:r>
              <a:rPr lang="es-ES_tradnl" sz="1400" dirty="0" err="1">
                <a:effectLst/>
                <a:latin typeface="Arial" panose="020B0604020202020204" pitchFamily="34" charset="0"/>
                <a:ea typeface="Calibri" panose="020F0502020204030204" pitchFamily="34" charset="0"/>
                <a:cs typeface="Times New Roman" panose="02020603050405020304" pitchFamily="18" charset="0"/>
              </a:rPr>
              <a:t>drone</a:t>
            </a:r>
            <a:r>
              <a:rPr lang="es-ES_tradnl" sz="1400" dirty="0">
                <a:effectLst/>
                <a:latin typeface="Arial" panose="020B0604020202020204" pitchFamily="34" charset="0"/>
                <a:ea typeface="Calibri" panose="020F0502020204030204" pitchFamily="34" charset="0"/>
                <a:cs typeface="Times New Roman" panose="02020603050405020304" pitchFamily="18" charset="0"/>
              </a:rPr>
              <a:t>, ya que debido a la pandemia nos encontramos resguardados en casa y las actividades académicas se han reducido significativamente. Sin embargo, en este trabajo de investigación se siguió un modelo virtual basado en la mediación tecnológica a partir de un LMS gratuito llamado </a:t>
            </a:r>
            <a:r>
              <a:rPr lang="es-ES_tradnl" sz="1400" dirty="0" err="1">
                <a:effectLst/>
                <a:latin typeface="Arial" panose="020B0604020202020204" pitchFamily="34" charset="0"/>
                <a:ea typeface="Calibri" panose="020F0502020204030204" pitchFamily="34" charset="0"/>
                <a:cs typeface="Times New Roman" panose="02020603050405020304" pitchFamily="18" charset="0"/>
              </a:rPr>
              <a:t>Chamilo</a:t>
            </a:r>
            <a:r>
              <a:rPr lang="es-ES_tradnl" sz="1400" dirty="0">
                <a:effectLst/>
                <a:latin typeface="Arial" panose="020B0604020202020204" pitchFamily="34" charset="0"/>
                <a:ea typeface="Calibri" panose="020F0502020204030204" pitchFamily="34" charset="0"/>
                <a:cs typeface="Times New Roman" panose="02020603050405020304" pitchFamily="18" charset="0"/>
              </a:rPr>
              <a:t>, discos duros virtuales, video tutoriales y el uso de software especializado para edición de fotos, videos y audios, así como el uso de YouTube para la difusión y visualización de los videos cortos culturales. En la creación de estos videos cortos culturales participan estudiantes universitarios que cursan las carreras de ingeniería en informática, durante los calendarios escolares 2020A y 2020B, adscritos a la materia de Hipermedia que se oferta en el Departamento de Ciencias Computacionales en el Centro Universitario de Ciencia Exactas de la Universidad de Guadalajara.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MX" sz="1400" dirty="0"/>
          </a:p>
        </p:txBody>
      </p:sp>
      <p:sp>
        <p:nvSpPr>
          <p:cNvPr id="4" name="CuadroTexto 3">
            <a:extLst>
              <a:ext uri="{FF2B5EF4-FFF2-40B4-BE49-F238E27FC236}">
                <a16:creationId xmlns:a16="http://schemas.microsoft.com/office/drawing/2014/main" id="{642E1142-2D24-403C-A58F-8C4E9874117B}"/>
              </a:ext>
            </a:extLst>
          </p:cNvPr>
          <p:cNvSpPr txBox="1"/>
          <p:nvPr/>
        </p:nvSpPr>
        <p:spPr>
          <a:xfrm>
            <a:off x="102617" y="3795886"/>
            <a:ext cx="3528392" cy="954107"/>
          </a:xfrm>
          <a:prstGeom prst="rect">
            <a:avLst/>
          </a:prstGeom>
          <a:noFill/>
        </p:spPr>
        <p:txBody>
          <a:bodyPr wrap="square" rtlCol="0">
            <a:spAutoFit/>
          </a:bodyPr>
          <a:lstStyle/>
          <a:p>
            <a:pPr indent="449580" algn="ctr"/>
            <a:r>
              <a:rPr lang="es-ES" sz="1400" b="1" dirty="0">
                <a:effectLst/>
                <a:latin typeface="Arial" panose="020B0604020202020204" pitchFamily="34" charset="0"/>
                <a:ea typeface="Calibri" panose="020F0502020204030204" pitchFamily="34" charset="0"/>
                <a:cs typeface="Times New Roman" panose="02020603050405020304" pitchFamily="18" charset="0"/>
              </a:rPr>
              <a:t>Palabras clave</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s-ES" sz="1400" dirty="0">
                <a:effectLst/>
                <a:latin typeface="Arial" panose="020B0604020202020204" pitchFamily="34" charset="0"/>
                <a:ea typeface="Calibri" panose="020F0502020204030204" pitchFamily="34" charset="0"/>
                <a:cs typeface="Times New Roman" panose="02020603050405020304" pitchFamily="18" charset="0"/>
              </a:rPr>
              <a:t>Videos, culturales, fotos, </a:t>
            </a:r>
            <a:r>
              <a:rPr lang="es-ES" sz="1400" dirty="0" err="1">
                <a:effectLst/>
                <a:latin typeface="Arial" panose="020B0604020202020204" pitchFamily="34" charset="0"/>
                <a:ea typeface="Calibri" panose="020F0502020204030204" pitchFamily="34" charset="0"/>
                <a:cs typeface="Times New Roman" panose="02020603050405020304" pitchFamily="18" charset="0"/>
              </a:rPr>
              <a:t>drone</a:t>
            </a:r>
            <a:r>
              <a:rPr lang="es-ES" sz="1400" dirty="0">
                <a:effectLst/>
                <a:latin typeface="Arial" panose="020B0604020202020204" pitchFamily="34" charset="0"/>
                <a:ea typeface="Calibri" panose="020F0502020204030204" pitchFamily="34" charset="0"/>
                <a:cs typeface="Times New Roman" panose="02020603050405020304" pitchFamily="18" charset="0"/>
              </a:rPr>
              <a:t>, pandemia.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s-MX" sz="1400" dirty="0"/>
          </a:p>
        </p:txBody>
      </p:sp>
    </p:spTree>
    <p:extLst>
      <p:ext uri="{BB962C8B-B14F-4D97-AF65-F5344CB8AC3E}">
        <p14:creationId xmlns:p14="http://schemas.microsoft.com/office/powerpoint/2010/main" val="1196314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899592" y="555526"/>
            <a:ext cx="5472608" cy="369332"/>
          </a:xfrm>
          <a:prstGeom prst="rect">
            <a:avLst/>
          </a:prstGeom>
          <a:noFill/>
        </p:spPr>
        <p:txBody>
          <a:bodyPr wrap="square" rtlCol="0">
            <a:spAutoFit/>
          </a:bodyPr>
          <a:lstStyle/>
          <a:p>
            <a:r>
              <a:rPr lang="es-ES" sz="1800" b="1" dirty="0">
                <a:effectLst/>
                <a:latin typeface="Arial" panose="020B0604020202020204" pitchFamily="34" charset="0"/>
                <a:ea typeface="Calibri" panose="020F0502020204030204" pitchFamily="34" charset="0"/>
              </a:rPr>
              <a:t>Introducción</a:t>
            </a:r>
            <a:endParaRPr lang="es-MX" sz="2400" dirty="0"/>
          </a:p>
        </p:txBody>
      </p:sp>
      <p:sp>
        <p:nvSpPr>
          <p:cNvPr id="3" name="2 CuadroTexto"/>
          <p:cNvSpPr txBox="1"/>
          <p:nvPr/>
        </p:nvSpPr>
        <p:spPr>
          <a:xfrm>
            <a:off x="226963" y="1066669"/>
            <a:ext cx="3384376" cy="3323987"/>
          </a:xfrm>
          <a:prstGeom prst="rect">
            <a:avLst/>
          </a:prstGeom>
          <a:noFill/>
        </p:spPr>
        <p:txBody>
          <a:bodyPr wrap="square" rtlCol="0">
            <a:spAutoFit/>
          </a:bodyPr>
          <a:lstStyle/>
          <a:p>
            <a:pPr algn="just"/>
            <a:r>
              <a:rPr lang="es-ES_tradnl" sz="1400" dirty="0">
                <a:effectLst/>
                <a:latin typeface="Arial" panose="020B0604020202020204" pitchFamily="34" charset="0"/>
                <a:ea typeface="Calibri" panose="020F0502020204030204" pitchFamily="34" charset="0"/>
              </a:rPr>
              <a:t>Esta investigación parte a inicios del calendario 2020A, este calendario escolar se vio truncado para la comunidad universitaria del Centro Universitario de Ciencias Exactas e Ingenierías de la Universidad de Guadalajara por cuestiones de la pandemia causada por el virus COVID, por lo que se pasó de la modalidad presencial a la virtual, y ya durante este calendario 2020B, se inició totalmente virtual hasta el momento. Con la idea de apoyar a los estudiantes universitarios en el tránsito de la modalidad presencial a la virtual</a:t>
            </a:r>
            <a:endParaRPr lang="es-MX" sz="1050" dirty="0"/>
          </a:p>
        </p:txBody>
      </p:sp>
      <p:pic>
        <p:nvPicPr>
          <p:cNvPr id="6" name="Imagen 5">
            <a:extLst>
              <a:ext uri="{FF2B5EF4-FFF2-40B4-BE49-F238E27FC236}">
                <a16:creationId xmlns:a16="http://schemas.microsoft.com/office/drawing/2014/main" id="{8062E5AA-F9B2-4440-BFC7-A23311E4B966}"/>
              </a:ext>
            </a:extLst>
          </p:cNvPr>
          <p:cNvPicPr>
            <a:picLocks noChangeAspect="1"/>
          </p:cNvPicPr>
          <p:nvPr/>
        </p:nvPicPr>
        <p:blipFill>
          <a:blip r:embed="rId3"/>
          <a:stretch>
            <a:fillRect/>
          </a:stretch>
        </p:blipFill>
        <p:spPr>
          <a:xfrm>
            <a:off x="5292080" y="357980"/>
            <a:ext cx="1633736" cy="566878"/>
          </a:xfrm>
          <a:prstGeom prst="rect">
            <a:avLst/>
          </a:prstGeom>
        </p:spPr>
      </p:pic>
      <p:sp>
        <p:nvSpPr>
          <p:cNvPr id="7" name="CuadroTexto 6">
            <a:extLst>
              <a:ext uri="{FF2B5EF4-FFF2-40B4-BE49-F238E27FC236}">
                <a16:creationId xmlns:a16="http://schemas.microsoft.com/office/drawing/2014/main" id="{1459C385-C458-46D4-A862-94745448267A}"/>
              </a:ext>
            </a:extLst>
          </p:cNvPr>
          <p:cNvSpPr txBox="1"/>
          <p:nvPr/>
        </p:nvSpPr>
        <p:spPr>
          <a:xfrm>
            <a:off x="3635896" y="2280874"/>
            <a:ext cx="5472608" cy="2246769"/>
          </a:xfrm>
          <a:prstGeom prst="rect">
            <a:avLst/>
          </a:prstGeom>
          <a:noFill/>
        </p:spPr>
        <p:txBody>
          <a:bodyPr wrap="square" rtlCol="0">
            <a:spAutoFit/>
          </a:bodyPr>
          <a:lstStyle/>
          <a:p>
            <a:pPr marL="285750" indent="-285750" algn="just">
              <a:buFont typeface="Arial" panose="020B0604020202020204" pitchFamily="34" charset="0"/>
              <a:buChar char="•"/>
            </a:pPr>
            <a:r>
              <a:rPr lang="es-ES" sz="1400" dirty="0"/>
              <a:t>Se instaló el LMS </a:t>
            </a:r>
            <a:r>
              <a:rPr lang="es-ES" sz="1400" dirty="0" err="1"/>
              <a:t>Chamilo</a:t>
            </a:r>
            <a:endParaRPr lang="es-ES" sz="1400" dirty="0"/>
          </a:p>
          <a:p>
            <a:pPr marL="285750" indent="-285750" algn="just">
              <a:buFont typeface="Arial" panose="020B0604020202020204" pitchFamily="34" charset="0"/>
              <a:buChar char="•"/>
            </a:pPr>
            <a:endParaRPr lang="es-ES" sz="1400" dirty="0"/>
          </a:p>
          <a:p>
            <a:pPr marL="285750" indent="-285750" algn="just">
              <a:buFont typeface="Arial" panose="020B0604020202020204" pitchFamily="34" charset="0"/>
              <a:buChar char="•"/>
            </a:pPr>
            <a:r>
              <a:rPr lang="es-ES" sz="1400" dirty="0"/>
              <a:t>Los estudiantes se registraron</a:t>
            </a:r>
            <a:endParaRPr lang="es-MX" sz="1400" dirty="0"/>
          </a:p>
          <a:p>
            <a:pPr marL="285750" indent="-285750" algn="just">
              <a:buFont typeface="Arial" panose="020B0604020202020204" pitchFamily="34" charset="0"/>
              <a:buChar char="•"/>
            </a:pPr>
            <a:endParaRPr lang="es-MX" sz="1400" dirty="0"/>
          </a:p>
          <a:p>
            <a:pPr marL="285750" indent="-285750" algn="just">
              <a:buFont typeface="Arial" panose="020B0604020202020204" pitchFamily="34" charset="0"/>
              <a:buChar char="•"/>
            </a:pPr>
            <a:r>
              <a:rPr lang="es-MX" sz="1400" dirty="0"/>
              <a:t>Y a través de materiales de apoyo como videotutoriales, presentaciones en .</a:t>
            </a:r>
            <a:r>
              <a:rPr lang="es-MX" sz="1400" dirty="0" err="1"/>
              <a:t>pdf</a:t>
            </a:r>
            <a:r>
              <a:rPr lang="es-MX" sz="1400" dirty="0"/>
              <a:t> y ejemplos se capacito a 75 estudiantes de la materia de hipermedia durante los calendarios escolares 2020 A Y B, en el desarrollo de videos cortos culturales a partir de fotos y videos con </a:t>
            </a:r>
            <a:r>
              <a:rPr lang="es-MX" sz="1400" dirty="0" err="1"/>
              <a:t>drone</a:t>
            </a:r>
            <a:r>
              <a:rPr lang="es-MX" sz="1400" dirty="0"/>
              <a:t> tomados por la profesora previamente y compartidos con los estudiantes a través de discos duros virtuales en la plataforma.</a:t>
            </a:r>
            <a:endParaRPr lang="es-ES" sz="1400" dirty="0"/>
          </a:p>
        </p:txBody>
      </p:sp>
      <p:cxnSp>
        <p:nvCxnSpPr>
          <p:cNvPr id="9" name="Conector recto de flecha 8">
            <a:extLst>
              <a:ext uri="{FF2B5EF4-FFF2-40B4-BE49-F238E27FC236}">
                <a16:creationId xmlns:a16="http://schemas.microsoft.com/office/drawing/2014/main" id="{9D048178-1605-4AAA-AD31-E474BA3E9AC1}"/>
              </a:ext>
            </a:extLst>
          </p:cNvPr>
          <p:cNvCxnSpPr>
            <a:cxnSpLocks/>
          </p:cNvCxnSpPr>
          <p:nvPr/>
        </p:nvCxnSpPr>
        <p:spPr>
          <a:xfrm flipV="1">
            <a:off x="5004048" y="924858"/>
            <a:ext cx="288032" cy="3507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51474F9D-DD29-433D-B56F-73212EABC0EC}"/>
              </a:ext>
            </a:extLst>
          </p:cNvPr>
          <p:cNvCxnSpPr>
            <a:cxnSpLocks/>
          </p:cNvCxnSpPr>
          <p:nvPr/>
        </p:nvCxnSpPr>
        <p:spPr>
          <a:xfrm flipV="1">
            <a:off x="5796136" y="924858"/>
            <a:ext cx="0" cy="4429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D240493B-861E-4EE4-B823-2849AD7E91C3}"/>
              </a:ext>
            </a:extLst>
          </p:cNvPr>
          <p:cNvCxnSpPr>
            <a:cxnSpLocks/>
          </p:cNvCxnSpPr>
          <p:nvPr/>
        </p:nvCxnSpPr>
        <p:spPr>
          <a:xfrm flipV="1">
            <a:off x="6372200" y="924858"/>
            <a:ext cx="0" cy="2787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9" name="Gráfico 18" descr="Colegial">
            <a:extLst>
              <a:ext uri="{FF2B5EF4-FFF2-40B4-BE49-F238E27FC236}">
                <a16:creationId xmlns:a16="http://schemas.microsoft.com/office/drawing/2014/main" id="{6E0B718C-C281-4F8A-96D9-95B9C03AA3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79979" y="761216"/>
            <a:ext cx="624068" cy="624068"/>
          </a:xfrm>
          <a:prstGeom prst="rect">
            <a:avLst/>
          </a:prstGeom>
        </p:spPr>
      </p:pic>
      <p:pic>
        <p:nvPicPr>
          <p:cNvPr id="23" name="Gráfico 22" descr="Colegial">
            <a:extLst>
              <a:ext uri="{FF2B5EF4-FFF2-40B4-BE49-F238E27FC236}">
                <a16:creationId xmlns:a16="http://schemas.microsoft.com/office/drawing/2014/main" id="{647AD14C-9509-4763-A030-CD2DE308B2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81117" y="828966"/>
            <a:ext cx="475406" cy="475406"/>
          </a:xfrm>
          <a:prstGeom prst="rect">
            <a:avLst/>
          </a:prstGeom>
        </p:spPr>
      </p:pic>
      <p:pic>
        <p:nvPicPr>
          <p:cNvPr id="25" name="Gráfico 24" descr="Maestro">
            <a:extLst>
              <a:ext uri="{FF2B5EF4-FFF2-40B4-BE49-F238E27FC236}">
                <a16:creationId xmlns:a16="http://schemas.microsoft.com/office/drawing/2014/main" id="{79C86176-46C4-4457-8B66-C6327EBA032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58053" y="1122404"/>
            <a:ext cx="635256" cy="635256"/>
          </a:xfrm>
          <a:prstGeom prst="rect">
            <a:avLst/>
          </a:prstGeom>
        </p:spPr>
      </p:pic>
      <p:sp>
        <p:nvSpPr>
          <p:cNvPr id="26" name="CuadroTexto 25">
            <a:extLst>
              <a:ext uri="{FF2B5EF4-FFF2-40B4-BE49-F238E27FC236}">
                <a16:creationId xmlns:a16="http://schemas.microsoft.com/office/drawing/2014/main" id="{033AF074-3815-4EB6-8115-D636FC3EFC7B}"/>
              </a:ext>
            </a:extLst>
          </p:cNvPr>
          <p:cNvSpPr txBox="1"/>
          <p:nvPr/>
        </p:nvSpPr>
        <p:spPr>
          <a:xfrm>
            <a:off x="4062351" y="1304372"/>
            <a:ext cx="914400" cy="2308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s-ES" sz="900" dirty="0"/>
              <a:t>ESTUDIANTES</a:t>
            </a:r>
            <a:endParaRPr lang="es-MX" sz="900" dirty="0"/>
          </a:p>
        </p:txBody>
      </p:sp>
      <p:sp>
        <p:nvSpPr>
          <p:cNvPr id="28" name="CuadroTexto 27">
            <a:extLst>
              <a:ext uri="{FF2B5EF4-FFF2-40B4-BE49-F238E27FC236}">
                <a16:creationId xmlns:a16="http://schemas.microsoft.com/office/drawing/2014/main" id="{2AA5F322-01CF-41A1-AC72-8DC960287A13}"/>
              </a:ext>
            </a:extLst>
          </p:cNvPr>
          <p:cNvSpPr txBox="1"/>
          <p:nvPr/>
        </p:nvSpPr>
        <p:spPr>
          <a:xfrm>
            <a:off x="4877971" y="1637524"/>
            <a:ext cx="914400" cy="253916"/>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s-ES" sz="1050" dirty="0"/>
              <a:t>Profesora</a:t>
            </a:r>
            <a:endParaRPr lang="es-MX" sz="1050" dirty="0"/>
          </a:p>
        </p:txBody>
      </p:sp>
      <p:sp>
        <p:nvSpPr>
          <p:cNvPr id="30" name="CuadroTexto 29">
            <a:extLst>
              <a:ext uri="{FF2B5EF4-FFF2-40B4-BE49-F238E27FC236}">
                <a16:creationId xmlns:a16="http://schemas.microsoft.com/office/drawing/2014/main" id="{7DEA4009-0C57-4218-89B4-6B5D6CE7DEA6}"/>
              </a:ext>
            </a:extLst>
          </p:cNvPr>
          <p:cNvSpPr txBox="1"/>
          <p:nvPr/>
        </p:nvSpPr>
        <p:spPr>
          <a:xfrm>
            <a:off x="6200154" y="1198059"/>
            <a:ext cx="1421723" cy="253916"/>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s-ES" sz="1050" dirty="0"/>
              <a:t>Recursos multimedia</a:t>
            </a:r>
            <a:endParaRPr lang="es-MX" sz="1050" dirty="0"/>
          </a:p>
        </p:txBody>
      </p:sp>
      <p:pic>
        <p:nvPicPr>
          <p:cNvPr id="33" name="Gráfico 32" descr="Fragmento de película">
            <a:extLst>
              <a:ext uri="{FF2B5EF4-FFF2-40B4-BE49-F238E27FC236}">
                <a16:creationId xmlns:a16="http://schemas.microsoft.com/office/drawing/2014/main" id="{97337356-E5E9-4E1D-B44C-33E04E27F04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04249" y="1541834"/>
            <a:ext cx="635256" cy="635256"/>
          </a:xfrm>
          <a:prstGeom prst="rect">
            <a:avLst/>
          </a:prstGeom>
        </p:spPr>
      </p:pic>
      <p:pic>
        <p:nvPicPr>
          <p:cNvPr id="35" name="Gráfico 34" descr="Cámara de vídeo">
            <a:extLst>
              <a:ext uri="{FF2B5EF4-FFF2-40B4-BE49-F238E27FC236}">
                <a16:creationId xmlns:a16="http://schemas.microsoft.com/office/drawing/2014/main" id="{C23EC746-C4EF-4BAE-AABE-8444B37D790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65665" y="1318083"/>
            <a:ext cx="635256" cy="635256"/>
          </a:xfrm>
          <a:prstGeom prst="rect">
            <a:avLst/>
          </a:prstGeom>
        </p:spPr>
      </p:pic>
      <p:pic>
        <p:nvPicPr>
          <p:cNvPr id="37" name="Gráfico 36" descr="Podcast">
            <a:extLst>
              <a:ext uri="{FF2B5EF4-FFF2-40B4-BE49-F238E27FC236}">
                <a16:creationId xmlns:a16="http://schemas.microsoft.com/office/drawing/2014/main" id="{69EE412C-D836-4ECD-BA50-738B263D7CC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856229" y="1771318"/>
            <a:ext cx="655170" cy="655170"/>
          </a:xfrm>
          <a:prstGeom prst="rect">
            <a:avLst/>
          </a:prstGeom>
        </p:spPr>
      </p:pic>
      <p:sp>
        <p:nvSpPr>
          <p:cNvPr id="42" name="Rectángulo 41">
            <a:extLst>
              <a:ext uri="{FF2B5EF4-FFF2-40B4-BE49-F238E27FC236}">
                <a16:creationId xmlns:a16="http://schemas.microsoft.com/office/drawing/2014/main" id="{14F86B06-D6E3-4800-9793-ED25ABA6E749}"/>
              </a:ext>
            </a:extLst>
          </p:cNvPr>
          <p:cNvSpPr/>
          <p:nvPr/>
        </p:nvSpPr>
        <p:spPr>
          <a:xfrm>
            <a:off x="4415421" y="66790"/>
            <a:ext cx="2561022" cy="307777"/>
          </a:xfrm>
          <a:prstGeom prst="rect">
            <a:avLst/>
          </a:prstGeom>
          <a:noFill/>
        </p:spPr>
        <p:txBody>
          <a:bodyPr wrap="none" lIns="91440" tIns="45720" rIns="91440" bIns="45720">
            <a:spAutoFit/>
          </a:bodyPr>
          <a:lstStyle/>
          <a:p>
            <a:pPr algn="ctr"/>
            <a:r>
              <a:rPr lang="es-ES" sz="1400" dirty="0">
                <a:ln w="0"/>
                <a:solidFill>
                  <a:schemeClr val="accent1"/>
                </a:solidFill>
                <a:effectLst>
                  <a:outerShdw blurRad="38100" dist="25400" dir="5400000" algn="ctr" rotWithShape="0">
                    <a:srgbClr val="6E747A">
                      <a:alpha val="43000"/>
                    </a:srgbClr>
                  </a:outerShdw>
                </a:effectLst>
              </a:rPr>
              <a:t>Ambiente Virtual de Aprendizaje</a:t>
            </a:r>
            <a:endParaRPr lang="es-ES" sz="1400" b="0" cap="none" spc="0" dirty="0">
              <a:ln w="0"/>
              <a:solidFill>
                <a:schemeClr val="accent1"/>
              </a:solidFill>
              <a:effectLst>
                <a:outerShdw blurRad="38100" dist="25400" dir="5400000" algn="ctr" rotWithShape="0">
                  <a:srgbClr val="6E747A">
                    <a:alpha val="43000"/>
                  </a:srgbClr>
                </a:outerShdw>
              </a:effectLst>
            </a:endParaRPr>
          </a:p>
        </p:txBody>
      </p:sp>
      <p:pic>
        <p:nvPicPr>
          <p:cNvPr id="44" name="Gráfico 43" descr="Cuadrirrotor">
            <a:extLst>
              <a:ext uri="{FF2B5EF4-FFF2-40B4-BE49-F238E27FC236}">
                <a16:creationId xmlns:a16="http://schemas.microsoft.com/office/drawing/2014/main" id="{1916413F-FAF1-4B9B-B3D9-DCDF9221BB3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975808" y="1771318"/>
            <a:ext cx="914400" cy="914400"/>
          </a:xfrm>
          <a:prstGeom prst="rect">
            <a:avLst/>
          </a:prstGeom>
        </p:spPr>
      </p:pic>
      <p:sp>
        <p:nvSpPr>
          <p:cNvPr id="46" name="CuadroTexto 45">
            <a:extLst>
              <a:ext uri="{FF2B5EF4-FFF2-40B4-BE49-F238E27FC236}">
                <a16:creationId xmlns:a16="http://schemas.microsoft.com/office/drawing/2014/main" id="{4CDC0355-E512-496B-84F3-3B0B89A032F3}"/>
              </a:ext>
            </a:extLst>
          </p:cNvPr>
          <p:cNvSpPr txBox="1"/>
          <p:nvPr/>
        </p:nvSpPr>
        <p:spPr>
          <a:xfrm>
            <a:off x="7183814" y="2516292"/>
            <a:ext cx="1861203" cy="415498"/>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s-ES" sz="1050" dirty="0"/>
              <a:t>Previamente se utilizaron drones</a:t>
            </a:r>
            <a:endParaRPr lang="es-MX" sz="1050" dirty="0"/>
          </a:p>
        </p:txBody>
      </p:sp>
    </p:spTree>
    <p:extLst>
      <p:ext uri="{BB962C8B-B14F-4D97-AF65-F5344CB8AC3E}">
        <p14:creationId xmlns:p14="http://schemas.microsoft.com/office/powerpoint/2010/main" val="1691847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899592" y="-1687"/>
            <a:ext cx="5472608" cy="461665"/>
          </a:xfrm>
          <a:prstGeom prst="rect">
            <a:avLst/>
          </a:prstGeom>
          <a:noFill/>
        </p:spPr>
        <p:txBody>
          <a:bodyPr wrap="square" rtlCol="0">
            <a:spAutoFit/>
          </a:bodyPr>
          <a:lstStyle/>
          <a:p>
            <a:r>
              <a:rPr lang="es-MX" sz="2400" dirty="0"/>
              <a:t>Referentes teóricos</a:t>
            </a:r>
          </a:p>
        </p:txBody>
      </p:sp>
      <p:sp>
        <p:nvSpPr>
          <p:cNvPr id="3" name="2 CuadroTexto"/>
          <p:cNvSpPr txBox="1"/>
          <p:nvPr/>
        </p:nvSpPr>
        <p:spPr>
          <a:xfrm>
            <a:off x="179511" y="771550"/>
            <a:ext cx="8784978" cy="4606389"/>
          </a:xfrm>
          <a:prstGeom prst="rect">
            <a:avLst/>
          </a:prstGeom>
          <a:noFill/>
        </p:spPr>
        <p:txBody>
          <a:bodyPr wrap="square" rtlCol="0">
            <a:spAutoFit/>
          </a:bodyPr>
          <a:lstStyle/>
          <a:p>
            <a:pPr marL="365760" indent="-365760" algn="just">
              <a:spcBef>
                <a:spcPts val="800"/>
              </a:spcBef>
              <a:spcAft>
                <a:spcPts val="1200"/>
              </a:spcAft>
              <a:tabLst>
                <a:tab pos="365760" algn="l"/>
                <a:tab pos="449580" algn="l"/>
              </a:tabLst>
            </a:pPr>
            <a:r>
              <a:rPr lang="es-ES_tradnl" sz="1400" b="0" i="0" dirty="0">
                <a:effectLst/>
                <a:latin typeface="Arial" panose="020B0604020202020204" pitchFamily="34" charset="0"/>
                <a:ea typeface="Times New Roman" panose="02020603050405020304" pitchFamily="18" charset="0"/>
                <a:cs typeface="Arial" panose="020B0604020202020204" pitchFamily="34" charset="0"/>
              </a:rPr>
              <a:t>E-learning y LMS. De acuerdo con Hilera y Hoya (2010, p.29) “Los sistemas de e-learning no sólo comprenden el contenido del curso, sino la plataforma tecnológica que lo distribuye y lo gestiona, y los servicios que soportan el mantenimiento.”</a:t>
            </a:r>
          </a:p>
          <a:p>
            <a:pPr marL="365760" indent="-365760" algn="just">
              <a:spcBef>
                <a:spcPts val="800"/>
              </a:spcBef>
              <a:spcAft>
                <a:spcPts val="1200"/>
              </a:spcAft>
              <a:tabLst>
                <a:tab pos="365760" algn="l"/>
                <a:tab pos="449580" algn="l"/>
              </a:tabLst>
            </a:pPr>
            <a:r>
              <a:rPr lang="es-ES_tradnl" sz="1400" dirty="0" err="1">
                <a:effectLst/>
                <a:latin typeface="Arial" panose="020B0604020202020204" pitchFamily="34" charset="0"/>
                <a:ea typeface="Calibri" panose="020F0502020204030204" pitchFamily="34" charset="0"/>
                <a:cs typeface="Arial" panose="020B0604020202020204" pitchFamily="34" charset="0"/>
              </a:rPr>
              <a:t>Chamilo</a:t>
            </a:r>
            <a:r>
              <a:rPr lang="es-ES_tradnl" sz="1400" dirty="0">
                <a:effectLst/>
                <a:latin typeface="Arial" panose="020B0604020202020204" pitchFamily="34" charset="0"/>
                <a:ea typeface="Calibri" panose="020F0502020204030204" pitchFamily="34" charset="0"/>
                <a:cs typeface="Arial" panose="020B0604020202020204" pitchFamily="34" charset="0"/>
              </a:rPr>
              <a:t>. Olmedo (2019) “es una plataforma de aprendizaje con el objetivo de mejorar el acceso a la educación.” </a:t>
            </a:r>
          </a:p>
          <a:p>
            <a:pPr marL="365760" indent="-365760" algn="just">
              <a:spcBef>
                <a:spcPts val="800"/>
              </a:spcBef>
              <a:spcAft>
                <a:spcPts val="1200"/>
              </a:spcAft>
              <a:tabLst>
                <a:tab pos="365760" algn="l"/>
                <a:tab pos="449580" algn="l"/>
              </a:tabLst>
            </a:pPr>
            <a:r>
              <a:rPr lang="es-ES_tradnl" sz="1400" dirty="0">
                <a:effectLst/>
                <a:latin typeface="Arial" panose="020B0604020202020204" pitchFamily="34" charset="0"/>
                <a:ea typeface="Calibri" panose="020F0502020204030204" pitchFamily="34" charset="0"/>
                <a:cs typeface="Arial" panose="020B0604020202020204" pitchFamily="34" charset="0"/>
              </a:rPr>
              <a:t>Video digital. De acuerdo con Bartolomé (2008) “la digitalización del vídeo y su implementación en la Web 2.0 representa una nueva oportunidad para avanzar en la alfabetización mediática, potenciar las redes sociales y los aprendizajes colaborativos con ayuda del audiovisual”</a:t>
            </a:r>
          </a:p>
          <a:p>
            <a:pPr marL="449580" indent="-365760" algn="just">
              <a:spcBef>
                <a:spcPts val="800"/>
              </a:spcBef>
              <a:spcAft>
                <a:spcPts val="1200"/>
              </a:spcAft>
              <a:tabLst>
                <a:tab pos="365760" algn="l"/>
                <a:tab pos="449580" algn="l"/>
              </a:tabLst>
            </a:pPr>
            <a:r>
              <a:rPr lang="es-ES_tradnl" sz="1400" b="0" i="0" dirty="0">
                <a:effectLst/>
                <a:latin typeface="Arial" panose="020B0604020202020204" pitchFamily="34" charset="0"/>
                <a:ea typeface="Times New Roman" panose="02020603050405020304" pitchFamily="18" charset="0"/>
                <a:cs typeface="Arial" panose="020B0604020202020204" pitchFamily="34" charset="0"/>
              </a:rPr>
              <a:t>Cultura. De acuerdo con la declaración universal de la UNESCO sobre la diversidad cultural (2001) “La cultura debe ser considerada el conjunto de los rasgos distintivos que caracterizan a una sociedad o a un grupo social”.</a:t>
            </a:r>
            <a:endParaRPr lang="es-MX" sz="1400" b="1" i="1" dirty="0">
              <a:latin typeface="Arial" panose="020B0604020202020204" pitchFamily="34" charset="0"/>
              <a:ea typeface="Times New Roman" panose="02020603050405020304" pitchFamily="18" charset="0"/>
              <a:cs typeface="Arial" panose="020B0604020202020204" pitchFamily="34" charset="0"/>
            </a:endParaRPr>
          </a:p>
          <a:p>
            <a:pPr marL="449580" indent="-365760" algn="just">
              <a:spcBef>
                <a:spcPts val="800"/>
              </a:spcBef>
              <a:spcAft>
                <a:spcPts val="1200"/>
              </a:spcAft>
              <a:tabLst>
                <a:tab pos="365760" algn="l"/>
                <a:tab pos="449580" algn="l"/>
              </a:tabLst>
            </a:pPr>
            <a:r>
              <a:rPr lang="es-ES_tradnl" sz="1400" dirty="0" err="1">
                <a:effectLst/>
                <a:latin typeface="Arial" panose="020B0604020202020204" pitchFamily="34" charset="0"/>
                <a:ea typeface="Calibri" panose="020F0502020204030204" pitchFamily="34" charset="0"/>
                <a:cs typeface="Arial" panose="020B0604020202020204" pitchFamily="34" charset="0"/>
              </a:rPr>
              <a:t>Drone</a:t>
            </a:r>
            <a:r>
              <a:rPr lang="es-ES_tradnl" sz="1400" dirty="0">
                <a:effectLst/>
                <a:latin typeface="Arial" panose="020B0604020202020204" pitchFamily="34" charset="0"/>
                <a:ea typeface="Calibri" panose="020F0502020204030204" pitchFamily="34" charset="0"/>
                <a:cs typeface="Arial" panose="020B0604020202020204" pitchFamily="34" charset="0"/>
              </a:rPr>
              <a:t>. De acuerdo con Torres (2016, p.17)  “el dron el acrónimo en castellano VANT (vehículo aéreo no tripulado) dan nombre a las diferentes clases de aeronaves que tienen capacidad para volar sin la necesidad de que un piloto se encuentre abordo.”</a:t>
            </a:r>
            <a:endParaRPr lang="es-MX" sz="1400" dirty="0">
              <a:effectLst/>
              <a:latin typeface="Arial" panose="020B0604020202020204" pitchFamily="34" charset="0"/>
              <a:ea typeface="Calibri" panose="020F0502020204030204" pitchFamily="34" charset="0"/>
              <a:cs typeface="Arial" panose="020B0604020202020204" pitchFamily="34" charset="0"/>
            </a:endParaRPr>
          </a:p>
          <a:p>
            <a:pPr marL="365760" indent="-365760" algn="just">
              <a:spcBef>
                <a:spcPts val="800"/>
              </a:spcBef>
              <a:spcAft>
                <a:spcPts val="1200"/>
              </a:spcAft>
              <a:tabLst>
                <a:tab pos="365760" algn="l"/>
                <a:tab pos="449580" algn="l"/>
              </a:tabLst>
            </a:pPr>
            <a:endParaRPr lang="es-MX" sz="1400" b="1" i="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05202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2 CuadroTexto">
            <a:extLst>
              <a:ext uri="{FF2B5EF4-FFF2-40B4-BE49-F238E27FC236}">
                <a16:creationId xmlns:a16="http://schemas.microsoft.com/office/drawing/2014/main" id="{46274E35-9C24-4384-9CEE-B1F89CC51174}"/>
              </a:ext>
            </a:extLst>
          </p:cNvPr>
          <p:cNvSpPr txBox="1"/>
          <p:nvPr/>
        </p:nvSpPr>
        <p:spPr>
          <a:xfrm>
            <a:off x="945112" y="555526"/>
            <a:ext cx="8784978" cy="307777"/>
          </a:xfrm>
          <a:prstGeom prst="rect">
            <a:avLst/>
          </a:prstGeom>
          <a:noFill/>
        </p:spPr>
        <p:txBody>
          <a:bodyPr wrap="square" rtlCol="0">
            <a:spAutoFit/>
          </a:bodyPr>
          <a:lstStyle/>
          <a:p>
            <a:pPr marL="365760" indent="-365760" algn="just">
              <a:spcBef>
                <a:spcPts val="800"/>
              </a:spcBef>
              <a:spcAft>
                <a:spcPts val="1200"/>
              </a:spcAft>
              <a:tabLst>
                <a:tab pos="365760" algn="l"/>
                <a:tab pos="449580" algn="l"/>
              </a:tabLst>
            </a:pPr>
            <a:r>
              <a:rPr lang="es-ES" sz="1400" b="1" i="1" dirty="0">
                <a:effectLst/>
                <a:latin typeface="Arial" panose="020B0604020202020204" pitchFamily="34" charset="0"/>
                <a:ea typeface="Times New Roman" panose="02020603050405020304" pitchFamily="18" charset="0"/>
                <a:cs typeface="Arial" panose="020B0604020202020204" pitchFamily="34" charset="0"/>
              </a:rPr>
              <a:t>Objetivos</a:t>
            </a:r>
            <a:endParaRPr lang="es-MX" sz="1400" b="1" i="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CuadroTexto 6">
            <a:extLst>
              <a:ext uri="{FF2B5EF4-FFF2-40B4-BE49-F238E27FC236}">
                <a16:creationId xmlns:a16="http://schemas.microsoft.com/office/drawing/2014/main" id="{B54E35C5-F464-428F-BAEC-054A9C3435E7}"/>
              </a:ext>
            </a:extLst>
          </p:cNvPr>
          <p:cNvSpPr txBox="1"/>
          <p:nvPr/>
        </p:nvSpPr>
        <p:spPr>
          <a:xfrm>
            <a:off x="873105" y="915566"/>
            <a:ext cx="2880320" cy="2893100"/>
          </a:xfrm>
          <a:prstGeom prst="rect">
            <a:avLst/>
          </a:prstGeom>
          <a:noFill/>
        </p:spPr>
        <p:txBody>
          <a:bodyPr wrap="square" rtlCol="0">
            <a:spAutoFit/>
          </a:bodyPr>
          <a:lstStyle/>
          <a:p>
            <a:pPr algn="just"/>
            <a:r>
              <a:rPr lang="es-ES_tradnl" sz="1400" b="0" i="0" dirty="0">
                <a:effectLst/>
                <a:latin typeface="Arial" panose="020B0604020202020204" pitchFamily="34" charset="0"/>
                <a:ea typeface="Times New Roman" panose="02020603050405020304" pitchFamily="18" charset="0"/>
                <a:cs typeface="Arial" panose="020B0604020202020204" pitchFamily="34" charset="0"/>
              </a:rPr>
              <a:t>1.-Capacitar a los estudiantes universitarios en el manejo de software para editar videos, audios y fotos en modalidad virtual. 2.-Crear videos cortos culturales compuestos por fotos y videos con </a:t>
            </a:r>
            <a:r>
              <a:rPr lang="es-ES_tradnl" sz="1400" b="0" i="0" dirty="0" err="1">
                <a:effectLst/>
                <a:latin typeface="Arial" panose="020B0604020202020204" pitchFamily="34" charset="0"/>
                <a:ea typeface="Times New Roman" panose="02020603050405020304" pitchFamily="18" charset="0"/>
                <a:cs typeface="Arial" panose="020B0604020202020204" pitchFamily="34" charset="0"/>
              </a:rPr>
              <a:t>drone</a:t>
            </a:r>
            <a:r>
              <a:rPr lang="es-ES_tradnl" sz="1400" b="0" i="0" dirty="0">
                <a:effectLst/>
                <a:latin typeface="Arial" panose="020B0604020202020204" pitchFamily="34" charset="0"/>
                <a:ea typeface="Times New Roman" panose="02020603050405020304" pitchFamily="18" charset="0"/>
                <a:cs typeface="Arial" panose="020B0604020202020204" pitchFamily="34" charset="0"/>
              </a:rPr>
              <a:t> tomados previamente, en modalidad virtual. 3.-Compartir los videos cortos culturales de forma que estén visibles para todos los estudiantes del grupo y profesora.</a:t>
            </a:r>
            <a:endParaRPr lang="es-MX" sz="1400" b="1" i="1" dirty="0">
              <a:effectLst/>
              <a:latin typeface="Arial" panose="020B0604020202020204" pitchFamily="34" charset="0"/>
              <a:ea typeface="Times New Roman" panose="02020603050405020304" pitchFamily="18" charset="0"/>
              <a:cs typeface="Arial" panose="020B0604020202020204" pitchFamily="34" charset="0"/>
            </a:endParaRPr>
          </a:p>
          <a:p>
            <a:pPr algn="just"/>
            <a:endParaRPr lang="es-MX" sz="1400" dirty="0">
              <a:latin typeface="Arial" panose="020B0604020202020204" pitchFamily="34" charset="0"/>
              <a:cs typeface="Arial" panose="020B0604020202020204" pitchFamily="34" charset="0"/>
            </a:endParaRPr>
          </a:p>
        </p:txBody>
      </p:sp>
      <p:sp>
        <p:nvSpPr>
          <p:cNvPr id="9" name="2 CuadroTexto">
            <a:extLst>
              <a:ext uri="{FF2B5EF4-FFF2-40B4-BE49-F238E27FC236}">
                <a16:creationId xmlns:a16="http://schemas.microsoft.com/office/drawing/2014/main" id="{A0686080-D0F8-4C8B-B66C-70EB3A9200A5}"/>
              </a:ext>
            </a:extLst>
          </p:cNvPr>
          <p:cNvSpPr txBox="1"/>
          <p:nvPr/>
        </p:nvSpPr>
        <p:spPr>
          <a:xfrm>
            <a:off x="4355976" y="88928"/>
            <a:ext cx="8784978" cy="307777"/>
          </a:xfrm>
          <a:prstGeom prst="rect">
            <a:avLst/>
          </a:prstGeom>
          <a:noFill/>
        </p:spPr>
        <p:txBody>
          <a:bodyPr wrap="square" rtlCol="0">
            <a:spAutoFit/>
          </a:bodyPr>
          <a:lstStyle/>
          <a:p>
            <a:pPr marL="365760" indent="-365760" algn="just">
              <a:spcBef>
                <a:spcPts val="800"/>
              </a:spcBef>
              <a:spcAft>
                <a:spcPts val="1200"/>
              </a:spcAft>
              <a:tabLst>
                <a:tab pos="365760" algn="l"/>
                <a:tab pos="449580" algn="l"/>
              </a:tabLst>
            </a:pPr>
            <a:r>
              <a:rPr lang="es-ES" sz="1400" b="1" i="1" dirty="0">
                <a:latin typeface="Arial" panose="020B0604020202020204" pitchFamily="34" charset="0"/>
                <a:ea typeface="Times New Roman" panose="02020603050405020304" pitchFamily="18" charset="0"/>
                <a:cs typeface="Arial" panose="020B0604020202020204" pitchFamily="34" charset="0"/>
              </a:rPr>
              <a:t>Metodologías de aprendizaje</a:t>
            </a:r>
            <a:endParaRPr lang="es-MX" sz="1400" b="1" i="1"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0" name="Diagrama 9">
            <a:extLst>
              <a:ext uri="{FF2B5EF4-FFF2-40B4-BE49-F238E27FC236}">
                <a16:creationId xmlns:a16="http://schemas.microsoft.com/office/drawing/2014/main" id="{83B002D1-2DA9-4F5F-8322-CDC174B4AF1B}"/>
              </a:ext>
            </a:extLst>
          </p:cNvPr>
          <p:cNvGraphicFramePr/>
          <p:nvPr>
            <p:extLst>
              <p:ext uri="{D42A27DB-BD31-4B8C-83A1-F6EECF244321}">
                <p14:modId xmlns:p14="http://schemas.microsoft.com/office/powerpoint/2010/main" val="2893125695"/>
              </p:ext>
            </p:extLst>
          </p:nvPr>
        </p:nvGraphicFramePr>
        <p:xfrm>
          <a:off x="3995936" y="380571"/>
          <a:ext cx="3384376" cy="2263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2 CuadroTexto">
            <a:extLst>
              <a:ext uri="{FF2B5EF4-FFF2-40B4-BE49-F238E27FC236}">
                <a16:creationId xmlns:a16="http://schemas.microsoft.com/office/drawing/2014/main" id="{44456549-1123-4F22-8699-FC03DC07C8A4}"/>
              </a:ext>
            </a:extLst>
          </p:cNvPr>
          <p:cNvSpPr txBox="1"/>
          <p:nvPr/>
        </p:nvSpPr>
        <p:spPr>
          <a:xfrm>
            <a:off x="4211960" y="2935401"/>
            <a:ext cx="8784978" cy="779701"/>
          </a:xfrm>
          <a:prstGeom prst="rect">
            <a:avLst/>
          </a:prstGeom>
          <a:noFill/>
        </p:spPr>
        <p:txBody>
          <a:bodyPr wrap="square" rtlCol="0">
            <a:spAutoFit/>
          </a:bodyPr>
          <a:lstStyle/>
          <a:p>
            <a:pPr marL="365760" indent="-365760" algn="just">
              <a:spcBef>
                <a:spcPts val="800"/>
              </a:spcBef>
              <a:spcAft>
                <a:spcPts val="1200"/>
              </a:spcAft>
              <a:tabLst>
                <a:tab pos="365760" algn="l"/>
                <a:tab pos="449580" algn="l"/>
              </a:tabLst>
            </a:pPr>
            <a:r>
              <a:rPr lang="es-ES" sz="1400" b="1" i="1" dirty="0">
                <a:effectLst/>
                <a:latin typeface="Arial" panose="020B0604020202020204" pitchFamily="34" charset="0"/>
                <a:ea typeface="Times New Roman" panose="02020603050405020304" pitchFamily="18" charset="0"/>
                <a:cs typeface="Arial" panose="020B0604020202020204" pitchFamily="34" charset="0"/>
              </a:rPr>
              <a:t>Material de apoyo publicado en plataforma</a:t>
            </a:r>
          </a:p>
          <a:p>
            <a:pPr marL="365760" indent="-365760" algn="just">
              <a:spcBef>
                <a:spcPts val="800"/>
              </a:spcBef>
              <a:spcAft>
                <a:spcPts val="1200"/>
              </a:spcAft>
              <a:buFont typeface="Arial" panose="020B0604020202020204" pitchFamily="34" charset="0"/>
              <a:buChar char="•"/>
              <a:tabLst>
                <a:tab pos="365760" algn="l"/>
                <a:tab pos="449580" algn="l"/>
              </a:tabLst>
            </a:pPr>
            <a:r>
              <a:rPr lang="es-ES" sz="1400" b="1" i="1" dirty="0">
                <a:latin typeface="Arial" panose="020B0604020202020204" pitchFamily="34" charset="0"/>
                <a:ea typeface="Times New Roman" panose="02020603050405020304" pitchFamily="18" charset="0"/>
                <a:cs typeface="Arial" panose="020B0604020202020204" pitchFamily="34" charset="0"/>
              </a:rPr>
              <a:t>Videos instruccionales </a:t>
            </a:r>
            <a:endParaRPr lang="es-MX" sz="1400" b="1" i="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8991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40A8021-D6CB-4C5B-8EB3-B8C6AF004FDA}"/>
              </a:ext>
            </a:extLst>
          </p:cNvPr>
          <p:cNvSpPr txBox="1"/>
          <p:nvPr/>
        </p:nvSpPr>
        <p:spPr>
          <a:xfrm>
            <a:off x="827584" y="483518"/>
            <a:ext cx="3168352" cy="369332"/>
          </a:xfrm>
          <a:prstGeom prst="rect">
            <a:avLst/>
          </a:prstGeom>
          <a:noFill/>
        </p:spPr>
        <p:txBody>
          <a:bodyPr wrap="square" rtlCol="0">
            <a:spAutoFit/>
          </a:bodyPr>
          <a:lstStyle/>
          <a:p>
            <a:r>
              <a:rPr lang="es-ES" b="1" dirty="0"/>
              <a:t>Desarrollo por pasos</a:t>
            </a:r>
            <a:endParaRPr lang="es-MX" b="1" dirty="0"/>
          </a:p>
        </p:txBody>
      </p:sp>
      <p:sp>
        <p:nvSpPr>
          <p:cNvPr id="3" name="CuadroTexto 2">
            <a:extLst>
              <a:ext uri="{FF2B5EF4-FFF2-40B4-BE49-F238E27FC236}">
                <a16:creationId xmlns:a16="http://schemas.microsoft.com/office/drawing/2014/main" id="{4F88C126-E513-4FFA-BE00-5179E378C499}"/>
              </a:ext>
            </a:extLst>
          </p:cNvPr>
          <p:cNvSpPr txBox="1"/>
          <p:nvPr/>
        </p:nvSpPr>
        <p:spPr>
          <a:xfrm>
            <a:off x="215516" y="852850"/>
            <a:ext cx="8712968" cy="6986528"/>
          </a:xfrm>
          <a:prstGeom prst="rect">
            <a:avLst/>
          </a:prstGeom>
          <a:noFill/>
        </p:spPr>
        <p:txBody>
          <a:bodyPr wrap="square" numCol="2" spcCol="252000" rtlCol="0">
            <a:spAutoFit/>
          </a:bodyPr>
          <a:lstStyle/>
          <a:p>
            <a:pPr algn="just"/>
            <a:r>
              <a:rPr lang="es-MX" sz="1400" dirty="0">
                <a:effectLst/>
                <a:latin typeface="Arial" panose="020B0604020202020204" pitchFamily="34" charset="0"/>
                <a:ea typeface="Calibri" panose="020F0502020204030204" pitchFamily="34" charset="0"/>
              </a:rPr>
              <a:t>1.-La profesora personalizó y habilitó la plataforma </a:t>
            </a:r>
            <a:r>
              <a:rPr lang="es-MX" sz="1400" dirty="0" err="1">
                <a:effectLst/>
                <a:latin typeface="Arial" panose="020B0604020202020204" pitchFamily="34" charset="0"/>
                <a:ea typeface="Calibri" panose="020F0502020204030204" pitchFamily="34" charset="0"/>
              </a:rPr>
              <a:t>Chamilo</a:t>
            </a:r>
            <a:r>
              <a:rPr lang="es-MX" sz="1400" dirty="0">
                <a:effectLst/>
                <a:latin typeface="Arial" panose="020B0604020202020204" pitchFamily="34" charset="0"/>
                <a:ea typeface="Calibri" panose="020F0502020204030204" pitchFamily="34" charset="0"/>
              </a:rPr>
              <a:t>.</a:t>
            </a:r>
          </a:p>
          <a:p>
            <a:pPr algn="just"/>
            <a:r>
              <a:rPr lang="es-MX" sz="1400" dirty="0">
                <a:effectLst/>
                <a:latin typeface="Arial" panose="020B0604020202020204" pitchFamily="34" charset="0"/>
                <a:ea typeface="Calibri" panose="020F0502020204030204" pitchFamily="34" charset="0"/>
              </a:rPr>
              <a:t>2.-Los estudiantes se registraron.</a:t>
            </a:r>
          </a:p>
          <a:p>
            <a:pPr algn="just"/>
            <a:r>
              <a:rPr lang="es-MX" sz="1400" dirty="0">
                <a:effectLst/>
                <a:latin typeface="Arial" panose="020B0604020202020204" pitchFamily="34" charset="0"/>
                <a:ea typeface="Calibri" panose="020F0502020204030204" pitchFamily="34" charset="0"/>
              </a:rPr>
              <a:t>3.-La profesora desarrollo videotutoriales y material de apoyo, los publico en la plataforma.</a:t>
            </a:r>
          </a:p>
          <a:p>
            <a:pPr algn="just"/>
            <a:r>
              <a:rPr lang="es-MX" sz="1400" dirty="0">
                <a:latin typeface="Arial" panose="020B0604020202020204" pitchFamily="34" charset="0"/>
                <a:ea typeface="Calibri" panose="020F0502020204030204" pitchFamily="34" charset="0"/>
              </a:rPr>
              <a:t>4.-La profesora compartió con los estudiantes videos y fotos tomados con </a:t>
            </a:r>
            <a:r>
              <a:rPr lang="es-MX" sz="1400" dirty="0" err="1">
                <a:latin typeface="Arial" panose="020B0604020202020204" pitchFamily="34" charset="0"/>
                <a:ea typeface="Calibri" panose="020F0502020204030204" pitchFamily="34" charset="0"/>
              </a:rPr>
              <a:t>drone</a:t>
            </a:r>
            <a:r>
              <a:rPr lang="es-MX" sz="1400" dirty="0">
                <a:latin typeface="Arial" panose="020B0604020202020204" pitchFamily="34" charset="0"/>
                <a:ea typeface="Calibri" panose="020F0502020204030204" pitchFamily="34" charset="0"/>
              </a:rPr>
              <a:t> previamente de lugares como Puerto Vallarta, Los danzantes de Tlaquepaque, Tequila, Morelia Michoacán, etc.</a:t>
            </a:r>
          </a:p>
          <a:p>
            <a:pPr algn="just"/>
            <a:r>
              <a:rPr lang="es-MX" sz="1400" dirty="0">
                <a:effectLst/>
                <a:latin typeface="Arial" panose="020B0604020202020204" pitchFamily="34" charset="0"/>
                <a:ea typeface="Calibri" panose="020F0502020204030204" pitchFamily="34" charset="0"/>
              </a:rPr>
              <a:t>5.-Los estudiantes estudiaron los videotut</a:t>
            </a:r>
            <a:r>
              <a:rPr lang="es-MX" sz="1400" dirty="0">
                <a:latin typeface="Arial" panose="020B0604020202020204" pitchFamily="34" charset="0"/>
                <a:ea typeface="Calibri" panose="020F0502020204030204" pitchFamily="34" charset="0"/>
              </a:rPr>
              <a:t>oriales de apoyo para aprender a manejar software de edición de video, audio y fotos (proporcionados en plataforma </a:t>
            </a:r>
            <a:r>
              <a:rPr lang="es-MX" sz="1400" dirty="0" err="1">
                <a:latin typeface="Arial" panose="020B0604020202020204" pitchFamily="34" charset="0"/>
                <a:ea typeface="Calibri" panose="020F0502020204030204" pitchFamily="34" charset="0"/>
              </a:rPr>
              <a:t>Chamilo</a:t>
            </a:r>
            <a:r>
              <a:rPr lang="es-MX" sz="1400" dirty="0">
                <a:latin typeface="Arial" panose="020B0604020202020204" pitchFamily="34" charset="0"/>
                <a:ea typeface="Calibri" panose="020F0502020204030204" pitchFamily="34" charset="0"/>
              </a:rPr>
              <a:t>).</a:t>
            </a:r>
          </a:p>
          <a:p>
            <a:pPr algn="just"/>
            <a:endParaRPr lang="es-MX" sz="1400" dirty="0">
              <a:effectLst/>
              <a:latin typeface="Arial" panose="020B0604020202020204" pitchFamily="34" charset="0"/>
              <a:ea typeface="Calibri" panose="020F0502020204030204" pitchFamily="34" charset="0"/>
            </a:endParaRPr>
          </a:p>
          <a:p>
            <a:pPr algn="just"/>
            <a:endParaRPr lang="es-MX" sz="1400" dirty="0">
              <a:latin typeface="Arial" panose="020B0604020202020204" pitchFamily="34" charset="0"/>
              <a:ea typeface="Calibri" panose="020F0502020204030204" pitchFamily="34" charset="0"/>
            </a:endParaRPr>
          </a:p>
          <a:p>
            <a:pPr algn="just"/>
            <a:endParaRPr lang="es-MX" sz="1400" dirty="0">
              <a:effectLst/>
              <a:latin typeface="Arial" panose="020B0604020202020204" pitchFamily="34" charset="0"/>
              <a:ea typeface="Calibri" panose="020F0502020204030204" pitchFamily="34" charset="0"/>
            </a:endParaRPr>
          </a:p>
          <a:p>
            <a:pPr algn="just"/>
            <a:endParaRPr lang="es-MX" sz="1400" dirty="0">
              <a:effectLst/>
              <a:latin typeface="Arial" panose="020B0604020202020204" pitchFamily="34" charset="0"/>
              <a:ea typeface="Calibri" panose="020F0502020204030204" pitchFamily="34" charset="0"/>
            </a:endParaRPr>
          </a:p>
          <a:p>
            <a:pPr algn="just"/>
            <a:endParaRPr lang="es-MX" sz="1400" dirty="0">
              <a:latin typeface="Arial" panose="020B0604020202020204" pitchFamily="34" charset="0"/>
              <a:ea typeface="Calibri" panose="020F0502020204030204" pitchFamily="34" charset="0"/>
            </a:endParaRPr>
          </a:p>
          <a:p>
            <a:pPr algn="just"/>
            <a:endParaRPr lang="es-MX" sz="1400" dirty="0">
              <a:effectLst/>
              <a:latin typeface="Arial" panose="020B0604020202020204" pitchFamily="34" charset="0"/>
              <a:ea typeface="Calibri" panose="020F0502020204030204" pitchFamily="34" charset="0"/>
            </a:endParaRPr>
          </a:p>
          <a:p>
            <a:pPr algn="just"/>
            <a:endParaRPr lang="es-MX" sz="1400" dirty="0">
              <a:latin typeface="Arial" panose="020B0604020202020204" pitchFamily="34" charset="0"/>
              <a:ea typeface="Calibri" panose="020F0502020204030204" pitchFamily="34" charset="0"/>
            </a:endParaRPr>
          </a:p>
          <a:p>
            <a:pPr algn="just"/>
            <a:endParaRPr lang="es-MX" sz="1400" dirty="0">
              <a:effectLst/>
              <a:latin typeface="Arial" panose="020B0604020202020204" pitchFamily="34" charset="0"/>
              <a:ea typeface="Calibri" panose="020F0502020204030204" pitchFamily="34" charset="0"/>
            </a:endParaRPr>
          </a:p>
          <a:p>
            <a:pPr algn="just"/>
            <a:endParaRPr lang="es-MX" sz="1400" dirty="0">
              <a:latin typeface="Arial" panose="020B0604020202020204" pitchFamily="34" charset="0"/>
              <a:ea typeface="Calibri" panose="020F0502020204030204" pitchFamily="34" charset="0"/>
            </a:endParaRPr>
          </a:p>
          <a:p>
            <a:pPr algn="just"/>
            <a:endParaRPr lang="es-MX" sz="1400" dirty="0">
              <a:effectLst/>
              <a:latin typeface="Arial" panose="020B0604020202020204" pitchFamily="34" charset="0"/>
              <a:ea typeface="Calibri" panose="020F0502020204030204" pitchFamily="34" charset="0"/>
            </a:endParaRPr>
          </a:p>
          <a:p>
            <a:pPr algn="just"/>
            <a:endParaRPr lang="es-MX" sz="1400" dirty="0">
              <a:latin typeface="Arial" panose="020B0604020202020204" pitchFamily="34" charset="0"/>
              <a:ea typeface="Calibri" panose="020F0502020204030204" pitchFamily="34" charset="0"/>
            </a:endParaRPr>
          </a:p>
          <a:p>
            <a:pPr algn="just"/>
            <a:endParaRPr lang="es-MX" sz="1400" dirty="0">
              <a:effectLst/>
              <a:latin typeface="Arial" panose="020B0604020202020204" pitchFamily="34" charset="0"/>
              <a:ea typeface="Calibri" panose="020F0502020204030204" pitchFamily="34" charset="0"/>
            </a:endParaRPr>
          </a:p>
          <a:p>
            <a:pPr algn="just"/>
            <a:endParaRPr lang="es-MX" sz="1400" dirty="0">
              <a:latin typeface="Arial" panose="020B0604020202020204" pitchFamily="34" charset="0"/>
              <a:ea typeface="Calibri" panose="020F0502020204030204" pitchFamily="34" charset="0"/>
            </a:endParaRPr>
          </a:p>
          <a:p>
            <a:pPr algn="just"/>
            <a:endParaRPr lang="es-MX" sz="1400" dirty="0">
              <a:effectLst/>
              <a:latin typeface="Arial" panose="020B0604020202020204" pitchFamily="34" charset="0"/>
              <a:ea typeface="Calibri" panose="020F0502020204030204" pitchFamily="34" charset="0"/>
            </a:endParaRPr>
          </a:p>
          <a:p>
            <a:pPr algn="just"/>
            <a:endParaRPr lang="es-MX" sz="1400" dirty="0">
              <a:latin typeface="Arial" panose="020B0604020202020204" pitchFamily="34" charset="0"/>
              <a:ea typeface="Calibri" panose="020F0502020204030204" pitchFamily="34" charset="0"/>
            </a:endParaRPr>
          </a:p>
          <a:p>
            <a:pPr algn="just"/>
            <a:endParaRPr lang="es-MX" sz="1400" dirty="0">
              <a:effectLst/>
              <a:latin typeface="Arial" panose="020B0604020202020204" pitchFamily="34" charset="0"/>
              <a:ea typeface="Calibri" panose="020F0502020204030204" pitchFamily="34" charset="0"/>
            </a:endParaRPr>
          </a:p>
          <a:p>
            <a:pPr algn="just"/>
            <a:endParaRPr lang="es-MX" sz="1400" dirty="0">
              <a:latin typeface="Arial" panose="020B0604020202020204" pitchFamily="34" charset="0"/>
              <a:ea typeface="Calibri" panose="020F0502020204030204" pitchFamily="34" charset="0"/>
            </a:endParaRPr>
          </a:p>
          <a:p>
            <a:pPr algn="just"/>
            <a:endParaRPr lang="es-MX" sz="1400" dirty="0">
              <a:effectLst/>
              <a:latin typeface="Arial" panose="020B0604020202020204" pitchFamily="34" charset="0"/>
              <a:ea typeface="Calibri" panose="020F0502020204030204" pitchFamily="34" charset="0"/>
            </a:endParaRPr>
          </a:p>
          <a:p>
            <a:pPr algn="just"/>
            <a:endParaRPr lang="es-MX" sz="1400" dirty="0">
              <a:latin typeface="Arial" panose="020B0604020202020204" pitchFamily="34" charset="0"/>
              <a:ea typeface="Calibri" panose="020F0502020204030204" pitchFamily="34" charset="0"/>
            </a:endParaRPr>
          </a:p>
          <a:p>
            <a:pPr algn="just"/>
            <a:r>
              <a:rPr lang="es-MX" sz="1400" dirty="0">
                <a:effectLst/>
                <a:latin typeface="Arial" panose="020B0604020202020204" pitchFamily="34" charset="0"/>
                <a:ea typeface="Calibri" panose="020F0502020204030204" pitchFamily="34" charset="0"/>
              </a:rPr>
              <a:t>6.-Los estudiantes </a:t>
            </a:r>
            <a:r>
              <a:rPr lang="es-MX" sz="1400" dirty="0">
                <a:latin typeface="Arial" panose="020B0604020202020204" pitchFamily="34" charset="0"/>
                <a:ea typeface="Calibri" panose="020F0502020204030204" pitchFamily="34" charset="0"/>
              </a:rPr>
              <a:t>investigaron sobre el lugar seleccionado.</a:t>
            </a:r>
          </a:p>
          <a:p>
            <a:pPr algn="just"/>
            <a:r>
              <a:rPr lang="es-MX" sz="1400" dirty="0">
                <a:effectLst/>
                <a:latin typeface="Arial" panose="020B0604020202020204" pitchFamily="34" charset="0"/>
                <a:ea typeface="Calibri" panose="020F0502020204030204" pitchFamily="34" charset="0"/>
              </a:rPr>
              <a:t>7.-Los estudiantes elaboraron su escaleta del video corto cultural.</a:t>
            </a:r>
          </a:p>
          <a:p>
            <a:pPr algn="just"/>
            <a:r>
              <a:rPr lang="es-MX" sz="1400" dirty="0">
                <a:latin typeface="Arial" panose="020B0604020202020204" pitchFamily="34" charset="0"/>
                <a:ea typeface="Calibri" panose="020F0502020204030204" pitchFamily="34" charset="0"/>
              </a:rPr>
              <a:t>8.-Subieron el video corto cultural desarrollado a YouTube y algunos a discos duros virtuales, y compartieron el enlace </a:t>
            </a:r>
            <a:r>
              <a:rPr lang="es-MX" sz="1400" dirty="0">
                <a:effectLst/>
                <a:latin typeface="Arial" panose="020B0604020202020204" pitchFamily="34" charset="0"/>
                <a:ea typeface="Calibri" panose="020F0502020204030204" pitchFamily="34" charset="0"/>
              </a:rPr>
              <a:t> en la plataforma en un archivo de texto con el enlace al video corto cultural.</a:t>
            </a:r>
          </a:p>
          <a:p>
            <a:pPr algn="just"/>
            <a:r>
              <a:rPr lang="es-MX" sz="1400" dirty="0">
                <a:latin typeface="Arial" panose="020B0604020202020204" pitchFamily="34" charset="0"/>
              </a:rPr>
              <a:t>9.-La profesora reviso los videos corto culturales desarrollados por los estudiantes y retroalimento sus actividades en plataforma.</a:t>
            </a:r>
          </a:p>
          <a:p>
            <a:pPr algn="just"/>
            <a:r>
              <a:rPr lang="es-MX" sz="1400" dirty="0">
                <a:latin typeface="Arial" panose="020B0604020202020204" pitchFamily="34" charset="0"/>
              </a:rPr>
              <a:t>10.-Se genero un canal de YouTube con los videos cortos culturales desarrollados por estudiantes.</a:t>
            </a:r>
            <a:endParaRPr lang="es-MX" sz="1400" dirty="0"/>
          </a:p>
        </p:txBody>
      </p:sp>
    </p:spTree>
    <p:extLst>
      <p:ext uri="{BB962C8B-B14F-4D97-AF65-F5344CB8AC3E}">
        <p14:creationId xmlns:p14="http://schemas.microsoft.com/office/powerpoint/2010/main" val="2297760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40A8021-D6CB-4C5B-8EB3-B8C6AF004FDA}"/>
              </a:ext>
            </a:extLst>
          </p:cNvPr>
          <p:cNvSpPr txBox="1"/>
          <p:nvPr/>
        </p:nvSpPr>
        <p:spPr>
          <a:xfrm>
            <a:off x="827584" y="483518"/>
            <a:ext cx="3168352" cy="369332"/>
          </a:xfrm>
          <a:prstGeom prst="rect">
            <a:avLst/>
          </a:prstGeom>
          <a:noFill/>
        </p:spPr>
        <p:txBody>
          <a:bodyPr wrap="square" rtlCol="0">
            <a:spAutoFit/>
          </a:bodyPr>
          <a:lstStyle/>
          <a:p>
            <a:r>
              <a:rPr lang="es-ES" b="1" dirty="0"/>
              <a:t>Imágenes </a:t>
            </a:r>
            <a:endParaRPr lang="es-MX" b="1" dirty="0"/>
          </a:p>
        </p:txBody>
      </p:sp>
      <p:sp>
        <p:nvSpPr>
          <p:cNvPr id="3" name="Rectangle 2">
            <a:extLst>
              <a:ext uri="{FF2B5EF4-FFF2-40B4-BE49-F238E27FC236}">
                <a16:creationId xmlns:a16="http://schemas.microsoft.com/office/drawing/2014/main" id="{873BF812-0018-43A0-92F8-FC63A4BA2819}"/>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025" name="Imagen 2">
            <a:extLst>
              <a:ext uri="{FF2B5EF4-FFF2-40B4-BE49-F238E27FC236}">
                <a16:creationId xmlns:a16="http://schemas.microsoft.com/office/drawing/2014/main" id="{AFF9B7F9-981F-4697-A3A6-3EDC60BAEA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034522"/>
            <a:ext cx="3521075" cy="2492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C0BC662-8589-45F2-968D-9E975FDE75A3}"/>
              </a:ext>
            </a:extLst>
          </p:cNvPr>
          <p:cNvSpPr>
            <a:spLocks noChangeArrowheads="1"/>
          </p:cNvSpPr>
          <p:nvPr/>
        </p:nvSpPr>
        <p:spPr bwMode="auto">
          <a:xfrm>
            <a:off x="179512" y="3526897"/>
            <a:ext cx="2728416"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10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Imagen 1.  Interfaz de ingreso a la plataforma </a:t>
            </a:r>
            <a:r>
              <a:rPr kumimoji="0" lang="es-MX" altLang="es-MX" sz="105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Chamilo</a:t>
            </a:r>
            <a:r>
              <a:rPr kumimoji="0" lang="es-MX" altLang="es-MX" sz="10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implementada en esta investigación.</a:t>
            </a:r>
            <a:endParaRPr kumimoji="0" lang="es-MX" altLang="es-MX" sz="1400" b="0" i="0" u="none" strike="noStrike" cap="none" normalizeH="0" baseline="0" dirty="0">
              <a:ln>
                <a:noFill/>
              </a:ln>
              <a:solidFill>
                <a:schemeClr val="tx1"/>
              </a:solidFill>
              <a:effectLst/>
              <a:latin typeface="Arial" panose="020B0604020202020204" pitchFamily="34" charset="0"/>
            </a:endParaRPr>
          </a:p>
        </p:txBody>
      </p:sp>
      <p:pic>
        <p:nvPicPr>
          <p:cNvPr id="6" name="Imagen 5">
            <a:extLst>
              <a:ext uri="{FF2B5EF4-FFF2-40B4-BE49-F238E27FC236}">
                <a16:creationId xmlns:a16="http://schemas.microsoft.com/office/drawing/2014/main" id="{3B7825F1-1503-4485-97B8-1111D72988F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3914" y="1347614"/>
            <a:ext cx="4580533" cy="2756364"/>
          </a:xfrm>
          <a:prstGeom prst="rect">
            <a:avLst/>
          </a:prstGeom>
          <a:noFill/>
          <a:ln>
            <a:noFill/>
          </a:ln>
        </p:spPr>
      </p:pic>
      <p:sp>
        <p:nvSpPr>
          <p:cNvPr id="8" name="CuadroTexto 7">
            <a:extLst>
              <a:ext uri="{FF2B5EF4-FFF2-40B4-BE49-F238E27FC236}">
                <a16:creationId xmlns:a16="http://schemas.microsoft.com/office/drawing/2014/main" id="{88314F0D-3FC5-4A8B-8BCF-0DE7493DB79D}"/>
              </a:ext>
            </a:extLst>
          </p:cNvPr>
          <p:cNvSpPr txBox="1"/>
          <p:nvPr/>
        </p:nvSpPr>
        <p:spPr>
          <a:xfrm>
            <a:off x="4283968" y="4103978"/>
            <a:ext cx="4572000" cy="253916"/>
          </a:xfrm>
          <a:prstGeom prst="rect">
            <a:avLst/>
          </a:prstGeom>
          <a:noFill/>
        </p:spPr>
        <p:txBody>
          <a:bodyPr wrap="square">
            <a:spAutoFit/>
          </a:bodyPr>
          <a:lstStyle/>
          <a:p>
            <a:pPr algn="just">
              <a:spcAft>
                <a:spcPts val="1200"/>
              </a:spcAft>
            </a:pPr>
            <a:r>
              <a:rPr lang="es-MX" sz="1050" dirty="0">
                <a:effectLst/>
                <a:latin typeface="Arial" panose="020B0604020202020204" pitchFamily="34" charset="0"/>
                <a:ea typeface="Calibri" panose="020F0502020204030204" pitchFamily="34" charset="0"/>
                <a:cs typeface="Times New Roman" panose="02020603050405020304" pitchFamily="18" charset="0"/>
              </a:rPr>
              <a:t>Imagen 2.-Materias implementadas sobre LMS </a:t>
            </a:r>
            <a:r>
              <a:rPr lang="es-MX" sz="1050" dirty="0" err="1">
                <a:effectLst/>
                <a:latin typeface="Arial" panose="020B0604020202020204" pitchFamily="34" charset="0"/>
                <a:ea typeface="Calibri" panose="020F0502020204030204" pitchFamily="34" charset="0"/>
                <a:cs typeface="Times New Roman" panose="02020603050405020304" pitchFamily="18" charset="0"/>
              </a:rPr>
              <a:t>Chamilo</a:t>
            </a:r>
            <a:r>
              <a:rPr lang="es-MX" sz="1050" dirty="0">
                <a:effectLst/>
                <a:latin typeface="Arial" panose="020B0604020202020204" pitchFamily="34" charset="0"/>
                <a:ea typeface="Calibri" panose="020F0502020204030204" pitchFamily="34" charset="0"/>
                <a:cs typeface="Times New Roman" panose="02020603050405020304" pitchFamily="18" charset="0"/>
              </a:rPr>
              <a:t>.</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2205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40A8021-D6CB-4C5B-8EB3-B8C6AF004FDA}"/>
              </a:ext>
            </a:extLst>
          </p:cNvPr>
          <p:cNvSpPr txBox="1"/>
          <p:nvPr/>
        </p:nvSpPr>
        <p:spPr>
          <a:xfrm>
            <a:off x="827584" y="483518"/>
            <a:ext cx="3168352" cy="369332"/>
          </a:xfrm>
          <a:prstGeom prst="rect">
            <a:avLst/>
          </a:prstGeom>
          <a:noFill/>
        </p:spPr>
        <p:txBody>
          <a:bodyPr wrap="square" rtlCol="0">
            <a:spAutoFit/>
          </a:bodyPr>
          <a:lstStyle/>
          <a:p>
            <a:r>
              <a:rPr lang="es-ES" b="1" dirty="0"/>
              <a:t>Imágenes </a:t>
            </a:r>
            <a:endParaRPr lang="es-MX" b="1" dirty="0"/>
          </a:p>
        </p:txBody>
      </p:sp>
      <p:sp>
        <p:nvSpPr>
          <p:cNvPr id="3" name="Rectangle 2">
            <a:extLst>
              <a:ext uri="{FF2B5EF4-FFF2-40B4-BE49-F238E27FC236}">
                <a16:creationId xmlns:a16="http://schemas.microsoft.com/office/drawing/2014/main" id="{873BF812-0018-43A0-92F8-FC63A4BA2819}"/>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4" name="Rectangle 3">
            <a:extLst>
              <a:ext uri="{FF2B5EF4-FFF2-40B4-BE49-F238E27FC236}">
                <a16:creationId xmlns:a16="http://schemas.microsoft.com/office/drawing/2014/main" id="{DC0BC662-8589-45F2-968D-9E975FDE75A3}"/>
              </a:ext>
            </a:extLst>
          </p:cNvPr>
          <p:cNvSpPr>
            <a:spLocks noChangeArrowheads="1"/>
          </p:cNvSpPr>
          <p:nvPr/>
        </p:nvSpPr>
        <p:spPr bwMode="auto">
          <a:xfrm>
            <a:off x="179512" y="3758991"/>
            <a:ext cx="272841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spcAft>
                <a:spcPts val="1200"/>
              </a:spcAft>
            </a:pPr>
            <a:r>
              <a:rPr lang="es-MX" sz="1050" dirty="0">
                <a:effectLst/>
                <a:latin typeface="Arial" panose="020B0604020202020204" pitchFamily="34" charset="0"/>
                <a:ea typeface="Calibri" panose="020F0502020204030204" pitchFamily="34" charset="0"/>
                <a:cs typeface="Times New Roman" panose="02020603050405020304" pitchFamily="18" charset="0"/>
              </a:rPr>
              <a:t>Imagen 3.  Material de apoyo publicado en </a:t>
            </a:r>
            <a:r>
              <a:rPr lang="es-MX" sz="1050" dirty="0" err="1">
                <a:effectLst/>
                <a:latin typeface="Arial" panose="020B0604020202020204" pitchFamily="34" charset="0"/>
                <a:ea typeface="Calibri" panose="020F0502020204030204" pitchFamily="34" charset="0"/>
                <a:cs typeface="Times New Roman" panose="02020603050405020304" pitchFamily="18" charset="0"/>
              </a:rPr>
              <a:t>Chamilo</a:t>
            </a:r>
            <a:r>
              <a:rPr lang="es-MX" sz="1050" dirty="0">
                <a:effectLst/>
                <a:latin typeface="Arial" panose="020B0604020202020204" pitchFamily="34" charset="0"/>
                <a:ea typeface="Calibri" panose="020F0502020204030204" pitchFamily="34" charset="0"/>
                <a:cs typeface="Times New Roman" panose="02020603050405020304" pitchFamily="18" charset="0"/>
              </a:rPr>
              <a:t>.</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51452794-9687-4EBC-BA24-F57FAB15065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004944"/>
            <a:ext cx="3419872" cy="2644644"/>
          </a:xfrm>
          <a:prstGeom prst="rect">
            <a:avLst/>
          </a:prstGeom>
          <a:noFill/>
          <a:ln>
            <a:noFill/>
          </a:ln>
        </p:spPr>
      </p:pic>
      <p:pic>
        <p:nvPicPr>
          <p:cNvPr id="10" name="Imagen 9">
            <a:extLst>
              <a:ext uri="{FF2B5EF4-FFF2-40B4-BE49-F238E27FC236}">
                <a16:creationId xmlns:a16="http://schemas.microsoft.com/office/drawing/2014/main" id="{2E2D84B9-991A-4204-818A-DAE85CCBE7D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7904" y="123478"/>
            <a:ext cx="3240360" cy="2160240"/>
          </a:xfrm>
          <a:prstGeom prst="rect">
            <a:avLst/>
          </a:prstGeom>
          <a:noFill/>
          <a:ln>
            <a:noFill/>
          </a:ln>
        </p:spPr>
      </p:pic>
      <p:sp>
        <p:nvSpPr>
          <p:cNvPr id="11" name="CuadroTexto 10">
            <a:extLst>
              <a:ext uri="{FF2B5EF4-FFF2-40B4-BE49-F238E27FC236}">
                <a16:creationId xmlns:a16="http://schemas.microsoft.com/office/drawing/2014/main" id="{884EA401-120D-4DF1-AA56-29FE1CCD9E4E}"/>
              </a:ext>
            </a:extLst>
          </p:cNvPr>
          <p:cNvSpPr txBox="1"/>
          <p:nvPr/>
        </p:nvSpPr>
        <p:spPr>
          <a:xfrm>
            <a:off x="3627066" y="2235856"/>
            <a:ext cx="4572000" cy="261610"/>
          </a:xfrm>
          <a:prstGeom prst="rect">
            <a:avLst/>
          </a:prstGeom>
          <a:noFill/>
        </p:spPr>
        <p:txBody>
          <a:bodyPr wrap="square">
            <a:spAutoFit/>
          </a:bodyPr>
          <a:lstStyle/>
          <a:p>
            <a:r>
              <a:rPr lang="es-MX" sz="1050" dirty="0">
                <a:effectLst/>
                <a:latin typeface="Arial" panose="020B0604020202020204" pitchFamily="34" charset="0"/>
                <a:ea typeface="Calibri" panose="020F0502020204030204" pitchFamily="34" charset="0"/>
              </a:rPr>
              <a:t>Imagen 4.  Foto aérea con </a:t>
            </a:r>
            <a:r>
              <a:rPr lang="es-MX" sz="1050" dirty="0" err="1">
                <a:effectLst/>
                <a:latin typeface="Arial" panose="020B0604020202020204" pitchFamily="34" charset="0"/>
                <a:ea typeface="Calibri" panose="020F0502020204030204" pitchFamily="34" charset="0"/>
              </a:rPr>
              <a:t>Drone</a:t>
            </a:r>
            <a:r>
              <a:rPr lang="es-MX" sz="1050" dirty="0">
                <a:effectLst/>
                <a:latin typeface="Arial" panose="020B0604020202020204" pitchFamily="34" charset="0"/>
                <a:ea typeface="Calibri" panose="020F0502020204030204" pitchFamily="34" charset="0"/>
              </a:rPr>
              <a:t> de los danzantes de Tlaquepaque</a:t>
            </a:r>
            <a:endParaRPr lang="es-MX" sz="1050" dirty="0"/>
          </a:p>
        </p:txBody>
      </p:sp>
      <p:pic>
        <p:nvPicPr>
          <p:cNvPr id="12" name="Imagen 11">
            <a:extLst>
              <a:ext uri="{FF2B5EF4-FFF2-40B4-BE49-F238E27FC236}">
                <a16:creationId xmlns:a16="http://schemas.microsoft.com/office/drawing/2014/main" id="{47CBFEB3-E1C8-43A0-BE11-B618A0A29FA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1960" y="2480599"/>
            <a:ext cx="3030855" cy="2118360"/>
          </a:xfrm>
          <a:prstGeom prst="rect">
            <a:avLst/>
          </a:prstGeom>
          <a:noFill/>
          <a:ln>
            <a:noFill/>
          </a:ln>
        </p:spPr>
      </p:pic>
      <p:sp>
        <p:nvSpPr>
          <p:cNvPr id="14" name="CuadroTexto 13">
            <a:extLst>
              <a:ext uri="{FF2B5EF4-FFF2-40B4-BE49-F238E27FC236}">
                <a16:creationId xmlns:a16="http://schemas.microsoft.com/office/drawing/2014/main" id="{AB2E2BE7-F833-4A65-8E62-B44ECCBFC82F}"/>
              </a:ext>
            </a:extLst>
          </p:cNvPr>
          <p:cNvSpPr txBox="1"/>
          <p:nvPr/>
        </p:nvSpPr>
        <p:spPr>
          <a:xfrm>
            <a:off x="7242815" y="3725555"/>
            <a:ext cx="1721673" cy="577081"/>
          </a:xfrm>
          <a:prstGeom prst="rect">
            <a:avLst/>
          </a:prstGeom>
          <a:noFill/>
        </p:spPr>
        <p:txBody>
          <a:bodyPr wrap="square">
            <a:spAutoFit/>
          </a:bodyPr>
          <a:lstStyle/>
          <a:p>
            <a:pPr algn="just">
              <a:spcAft>
                <a:spcPts val="1200"/>
              </a:spcAft>
            </a:pPr>
            <a:r>
              <a:rPr lang="es-MX" sz="1050" dirty="0">
                <a:effectLst/>
                <a:latin typeface="Arial" panose="020B0604020202020204" pitchFamily="34" charset="0"/>
                <a:ea typeface="Calibri" panose="020F0502020204030204" pitchFamily="34" charset="0"/>
                <a:cs typeface="Times New Roman" panose="02020603050405020304" pitchFamily="18" charset="0"/>
              </a:rPr>
              <a:t>Imagen 5. Foto de Morelia Michoacán tomada con </a:t>
            </a:r>
            <a:r>
              <a:rPr lang="es-MX" sz="1050" dirty="0" err="1">
                <a:effectLst/>
                <a:latin typeface="Arial" panose="020B0604020202020204" pitchFamily="34" charset="0"/>
                <a:ea typeface="Calibri" panose="020F0502020204030204" pitchFamily="34" charset="0"/>
                <a:cs typeface="Times New Roman" panose="02020603050405020304" pitchFamily="18" charset="0"/>
              </a:rPr>
              <a:t>drone</a:t>
            </a:r>
            <a:r>
              <a:rPr lang="es-MX" sz="1050" dirty="0">
                <a:effectLst/>
                <a:latin typeface="Arial" panose="020B0604020202020204" pitchFamily="34" charset="0"/>
                <a:ea typeface="Calibri" panose="020F0502020204030204" pitchFamily="34" charset="0"/>
                <a:cs typeface="Times New Roman" panose="02020603050405020304" pitchFamily="18" charset="0"/>
              </a:rPr>
              <a:t>.</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333646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1270</Words>
  <Application>Microsoft Office PowerPoint</Application>
  <PresentationFormat>Presentación en pantalla (16:9)</PresentationFormat>
  <Paragraphs>84</Paragraphs>
  <Slides>12</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12</vt:i4>
      </vt:variant>
    </vt:vector>
  </HeadingPairs>
  <TitlesOfParts>
    <vt:vector size="15"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Lotzy Beatriz Fonseca Chui</cp:lastModifiedBy>
  <cp:revision>8</cp:revision>
  <dcterms:created xsi:type="dcterms:W3CDTF">2020-11-05T00:40:14Z</dcterms:created>
  <dcterms:modified xsi:type="dcterms:W3CDTF">2020-11-07T03:26:26Z</dcterms:modified>
</cp:coreProperties>
</file>