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90" r:id="rId3"/>
    <p:sldId id="291" r:id="rId4"/>
    <p:sldId id="304" r:id="rId5"/>
    <p:sldId id="301" r:id="rId6"/>
    <p:sldId id="293" r:id="rId7"/>
    <p:sldId id="294" r:id="rId8"/>
    <p:sldId id="295" r:id="rId9"/>
    <p:sldId id="296" r:id="rId10"/>
    <p:sldId id="302" r:id="rId11"/>
    <p:sldId id="303" r:id="rId12"/>
    <p:sldId id="297" r:id="rId13"/>
    <p:sldId id="299" r:id="rId14"/>
    <p:sldId id="298" r:id="rId15"/>
    <p:sldId id="285" r:id="rId1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4743"/>
    <a:srgbClr val="6C6549"/>
    <a:srgbClr val="A85D67"/>
    <a:srgbClr val="A095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6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9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gradFill>
          <a:gsLst>
            <a:gs pos="94000">
              <a:schemeClr val="bg1"/>
            </a:gs>
            <a:gs pos="0">
              <a:schemeClr val="accent1">
                <a:lumMod val="75000"/>
                <a:alpha val="55000"/>
              </a:schemeClr>
            </a:gs>
            <a:gs pos="67000">
              <a:schemeClr val="accent1">
                <a:alpha val="68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840768" y="244479"/>
            <a:ext cx="10510463" cy="2645228"/>
          </a:xfrm>
        </p:spPr>
        <p:txBody>
          <a:bodyPr anchor="b"/>
          <a:lstStyle>
            <a:lvl1pPr algn="ctr">
              <a:lnSpc>
                <a:spcPct val="80000"/>
              </a:lnSpc>
              <a:defRPr sz="6000" b="1" cap="all" baseline="0">
                <a:solidFill>
                  <a:schemeClr val="bg1"/>
                </a:solidFill>
                <a:effectLst>
                  <a:outerShdw blurRad="50800" dist="38100" algn="tl" rotWithShape="0">
                    <a:srgbClr val="A85D67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s-ES" dirty="0"/>
              <a:t>título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8781" y="3341716"/>
            <a:ext cx="10510463" cy="2144684"/>
          </a:xfrm>
        </p:spPr>
        <p:txBody>
          <a:bodyPr>
            <a:noAutofit/>
          </a:bodyPr>
          <a:lstStyle>
            <a:lvl1pPr marL="0" indent="0" algn="ctr">
              <a:buNone/>
              <a:defRPr sz="3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cxnSp>
        <p:nvCxnSpPr>
          <p:cNvPr id="6" name="Conector angular 5">
            <a:extLst>
              <a:ext uri="{FF2B5EF4-FFF2-40B4-BE49-F238E27FC236}">
                <a16:creationId xmlns:a16="http://schemas.microsoft.com/office/drawing/2014/main" id="{00D548F4-6B40-194F-AD2A-74297C0F3A7C}"/>
              </a:ext>
            </a:extLst>
          </p:cNvPr>
          <p:cNvCxnSpPr>
            <a:cxnSpLocks/>
          </p:cNvCxnSpPr>
          <p:nvPr userDrawn="1"/>
        </p:nvCxnSpPr>
        <p:spPr>
          <a:xfrm flipV="1">
            <a:off x="687396" y="-752896"/>
            <a:ext cx="11492617" cy="3788229"/>
          </a:xfrm>
          <a:prstGeom prst="bentConnector3">
            <a:avLst>
              <a:gd name="adj1" fmla="val 93334"/>
            </a:avLst>
          </a:prstGeom>
          <a:ln w="98425">
            <a:solidFill>
              <a:srgbClr val="A85D67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>
            <a:extLst>
              <a:ext uri="{FF2B5EF4-FFF2-40B4-BE49-F238E27FC236}">
                <a16:creationId xmlns:a16="http://schemas.microsoft.com/office/drawing/2014/main" id="{868D0113-0AA8-024D-8969-5CDBC030C0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1097" y="5795103"/>
            <a:ext cx="2146300" cy="6731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CE874393-9F58-D746-AA0E-7C04AAA6B1A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769427" y="6066727"/>
            <a:ext cx="838200" cy="2794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E734534-32A5-F241-9BFC-719EDD3F650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79657" y="5965127"/>
            <a:ext cx="812800" cy="7620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98CB3B09-A3F6-E047-AE35-2944526DEA5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0964487" y="5855285"/>
            <a:ext cx="876416" cy="61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60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o e Imagen Color2">
    <p:bg>
      <p:bgPr>
        <a:gradFill>
          <a:gsLst>
            <a:gs pos="33000">
              <a:schemeClr val="bg1"/>
            </a:gs>
            <a:gs pos="3000">
              <a:schemeClr val="accent3"/>
            </a:gs>
            <a:gs pos="17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73438" y="325464"/>
            <a:ext cx="4198588" cy="1363851"/>
          </a:xfrm>
        </p:spPr>
        <p:txBody>
          <a:bodyPr anchor="b">
            <a:normAutofit/>
          </a:bodyPr>
          <a:lstStyle>
            <a:lvl1pPr>
              <a:defRPr sz="4000" b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accent3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s-ES" dirty="0"/>
              <a:t>Título</a:t>
            </a:r>
            <a:endParaRPr lang="es-MX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1"/>
            <a:ext cx="7008812" cy="671076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73438" y="1906292"/>
            <a:ext cx="4198588" cy="447901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890327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D390-F1C9-46EB-88B5-E4C1AFD97354}" type="datetimeFigureOut">
              <a:rPr lang="es-MX" smtClean="0"/>
              <a:pPr/>
              <a:t>12/11/2020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54479-5271-4C57-861C-78C1890810A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0523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D390-F1C9-46EB-88B5-E4C1AFD97354}" type="datetimeFigureOut">
              <a:rPr lang="es-MX" smtClean="0"/>
              <a:pPr/>
              <a:t>12/11/2020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54479-5271-4C57-861C-78C1890810A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5700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D390-F1C9-46EB-88B5-E4C1AFD97354}" type="datetimeFigureOut">
              <a:rPr lang="es-MX" smtClean="0"/>
              <a:pPr/>
              <a:t>12/11/2020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54479-5271-4C57-861C-78C1890810A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5489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D390-F1C9-46EB-88B5-E4C1AFD97354}" type="datetimeFigureOut">
              <a:rPr lang="es-MX" smtClean="0"/>
              <a:pPr/>
              <a:t>12/11/2020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54479-5271-4C57-861C-78C1890810A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1324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D390-F1C9-46EB-88B5-E4C1AFD97354}" type="datetimeFigureOut">
              <a:rPr lang="es-MX" smtClean="0"/>
              <a:pPr/>
              <a:t>12/11/2020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54479-5271-4C57-861C-78C1890810A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2864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D390-F1C9-46EB-88B5-E4C1AFD97354}" type="datetimeFigureOut">
              <a:rPr lang="es-MX" smtClean="0"/>
              <a:pPr/>
              <a:t>12/11/2020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54479-5271-4C57-861C-78C1890810A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74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ciones">
    <p:bg>
      <p:bgPr>
        <a:gradFill>
          <a:gsLst>
            <a:gs pos="64000">
              <a:schemeClr val="bg1"/>
            </a:gs>
            <a:gs pos="1000">
              <a:schemeClr val="accent1">
                <a:lumMod val="75000"/>
                <a:alpha val="55000"/>
              </a:schemeClr>
            </a:gs>
            <a:gs pos="31000">
              <a:schemeClr val="accent1">
                <a:alpha val="68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497397" y="389796"/>
            <a:ext cx="8853834" cy="2208937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5000" b="1" cap="all" baseline="0">
                <a:solidFill>
                  <a:schemeClr val="bg1"/>
                </a:solidFill>
                <a:effectLst>
                  <a:outerShdw blurRad="50800" dist="38100" algn="tl" rotWithShape="0">
                    <a:srgbClr val="A85D67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s-ES" dirty="0"/>
              <a:t>Sección 1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97397" y="2848730"/>
            <a:ext cx="8853834" cy="2144684"/>
          </a:xfrm>
        </p:spPr>
        <p:txBody>
          <a:bodyPr>
            <a:noAutofit/>
          </a:bodyPr>
          <a:lstStyle>
            <a:lvl1pPr marL="0" indent="0" algn="l">
              <a:buNone/>
              <a:defRPr sz="3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editar el estilo de subtítulo del patrón</a:t>
            </a:r>
            <a:endParaRPr lang="es-MX" dirty="0"/>
          </a:p>
        </p:txBody>
      </p:sp>
      <p:cxnSp>
        <p:nvCxnSpPr>
          <p:cNvPr id="6" name="Conector angular 5">
            <a:extLst>
              <a:ext uri="{FF2B5EF4-FFF2-40B4-BE49-F238E27FC236}">
                <a16:creationId xmlns:a16="http://schemas.microsoft.com/office/drawing/2014/main" id="{00D548F4-6B40-194F-AD2A-74297C0F3A7C}"/>
              </a:ext>
            </a:extLst>
          </p:cNvPr>
          <p:cNvCxnSpPr>
            <a:cxnSpLocks/>
          </p:cNvCxnSpPr>
          <p:nvPr userDrawn="1"/>
        </p:nvCxnSpPr>
        <p:spPr>
          <a:xfrm flipV="1">
            <a:off x="-588936" y="2185261"/>
            <a:ext cx="2774197" cy="1735811"/>
          </a:xfrm>
          <a:prstGeom prst="bentConnector3">
            <a:avLst>
              <a:gd name="adj1" fmla="val 50000"/>
            </a:avLst>
          </a:prstGeom>
          <a:ln w="98425">
            <a:solidFill>
              <a:srgbClr val="A85D67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>
            <a:extLst>
              <a:ext uri="{FF2B5EF4-FFF2-40B4-BE49-F238E27FC236}">
                <a16:creationId xmlns:a16="http://schemas.microsoft.com/office/drawing/2014/main" id="{868D0113-0AA8-024D-8969-5CDBC030C0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1097" y="5795103"/>
            <a:ext cx="2146300" cy="6731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CE874393-9F58-D746-AA0E-7C04AAA6B1A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769427" y="6066727"/>
            <a:ext cx="838200" cy="2794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E734534-32A5-F241-9BFC-719EDD3F650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79657" y="5965127"/>
            <a:ext cx="812800" cy="7620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98CB3B09-A3F6-E047-AE35-2944526DEA5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0964487" y="5855285"/>
            <a:ext cx="876416" cy="61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799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gradFill>
          <a:gsLst>
            <a:gs pos="33000">
              <a:schemeClr val="bg1"/>
            </a:gs>
            <a:gs pos="0">
              <a:schemeClr val="accent1">
                <a:lumMod val="75000"/>
                <a:alpha val="63000"/>
              </a:schemeClr>
            </a:gs>
            <a:gs pos="11000">
              <a:schemeClr val="accent1">
                <a:alpha val="89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114300" algn="ctr" rotWithShape="0">
                    <a:srgbClr val="A85D67"/>
                  </a:outerShdw>
                </a:effectLst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2"/>
                </a:solidFill>
              </a:defRPr>
            </a:lvl1pPr>
            <a:lvl2pPr marL="457200" indent="0">
              <a:buNone/>
              <a:defRPr sz="3200">
                <a:solidFill>
                  <a:schemeClr val="tx2"/>
                </a:solidFill>
              </a:defRPr>
            </a:lvl2pPr>
            <a:lvl3pPr marL="914400" indent="0">
              <a:buNone/>
              <a:defRPr sz="2800">
                <a:solidFill>
                  <a:schemeClr val="tx2"/>
                </a:solidFill>
              </a:defRPr>
            </a:lvl3pPr>
            <a:lvl4pPr marL="1371600" indent="0">
              <a:buNone/>
              <a:defRPr sz="2400">
                <a:solidFill>
                  <a:schemeClr val="tx2"/>
                </a:solidFill>
              </a:defRPr>
            </a:lvl4pPr>
            <a:lvl5pPr marL="1828800" indent="0">
              <a:buNone/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2A35691-56FC-3A40-81EB-0528C52BC5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964487" y="5855285"/>
            <a:ext cx="876416" cy="61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926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o e Imagen">
    <p:bg>
      <p:bgPr>
        <a:gradFill>
          <a:gsLst>
            <a:gs pos="33000">
              <a:schemeClr val="bg1"/>
            </a:gs>
            <a:gs pos="0">
              <a:schemeClr val="accent1">
                <a:lumMod val="75000"/>
                <a:alpha val="63000"/>
              </a:schemeClr>
            </a:gs>
            <a:gs pos="11000">
              <a:schemeClr val="accent1">
                <a:alpha val="89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73438" y="325464"/>
            <a:ext cx="4198588" cy="1363851"/>
          </a:xfrm>
        </p:spPr>
        <p:txBody>
          <a:bodyPr anchor="b">
            <a:normAutofit/>
          </a:bodyPr>
          <a:lstStyle>
            <a:lvl1pPr>
              <a:defRPr sz="4000" b="1">
                <a:solidFill>
                  <a:schemeClr val="bg1"/>
                </a:solidFill>
                <a:effectLst>
                  <a:outerShdw blurRad="50800" dist="38100" dir="2700000" algn="tl" rotWithShape="0">
                    <a:srgbClr val="A85D67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s-ES" dirty="0"/>
              <a:t>Título</a:t>
            </a:r>
            <a:endParaRPr lang="es-MX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1"/>
            <a:ext cx="7008812" cy="671076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73438" y="1906292"/>
            <a:ext cx="4198588" cy="447901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970504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Conectactica">
    <p:bg>
      <p:bgPr>
        <a:gradFill>
          <a:gsLst>
            <a:gs pos="94000">
              <a:schemeClr val="bg1"/>
            </a:gs>
            <a:gs pos="0">
              <a:schemeClr val="accent1">
                <a:lumMod val="75000"/>
                <a:alpha val="55000"/>
              </a:schemeClr>
            </a:gs>
            <a:gs pos="67000">
              <a:schemeClr val="accent1">
                <a:alpha val="68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68D0113-0AA8-024D-8969-5CDBC030C0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0419" y="5795103"/>
            <a:ext cx="2146300" cy="6731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CE874393-9F58-D746-AA0E-7C04AAA6B1A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676900" y="6066727"/>
            <a:ext cx="838200" cy="2794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E734534-32A5-F241-9BFC-719EDD3F650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0908781" y="5965127"/>
            <a:ext cx="812800" cy="762000"/>
          </a:xfrm>
          <a:prstGeom prst="rect">
            <a:avLst/>
          </a:prstGeom>
        </p:spPr>
      </p:pic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A4AFE7DD-4E18-A241-AA65-8791C39B462D}"/>
              </a:ext>
            </a:extLst>
          </p:cNvPr>
          <p:cNvSpPr/>
          <p:nvPr userDrawn="1"/>
        </p:nvSpPr>
        <p:spPr>
          <a:xfrm>
            <a:off x="470419" y="389797"/>
            <a:ext cx="11277295" cy="5158596"/>
          </a:xfrm>
          <a:prstGeom prst="roundRect">
            <a:avLst>
              <a:gd name="adj" fmla="val 2847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152400" dist="88900" dir="2700000" algn="tl" rotWithShape="0">
              <a:srgbClr val="A85D67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F9A922DA-4933-D949-986A-E8B1B6E5E81B}"/>
              </a:ext>
            </a:extLst>
          </p:cNvPr>
          <p:cNvSpPr/>
          <p:nvPr userDrawn="1"/>
        </p:nvSpPr>
        <p:spPr>
          <a:xfrm>
            <a:off x="1874573" y="4559985"/>
            <a:ext cx="846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3200" b="0" dirty="0">
                <a:solidFill>
                  <a:schemeClr val="accent2"/>
                </a:solidFill>
              </a:rPr>
              <a:t>Educación y Emoción </a:t>
            </a:r>
            <a:r>
              <a:rPr lang="es-ES_tradnl" sz="3200" b="0" dirty="0">
                <a:solidFill>
                  <a:schemeClr val="bg2">
                    <a:lumMod val="25000"/>
                  </a:schemeClr>
                </a:solidFill>
              </a:rPr>
              <a:t>|</a:t>
            </a:r>
            <a:r>
              <a:rPr lang="es-ES_tradnl" sz="3200" b="0" dirty="0">
                <a:solidFill>
                  <a:srgbClr val="6C6549"/>
                </a:solidFill>
              </a:rPr>
              <a:t> 4, 5 y 6 de Noviembre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3FD92444-D095-7641-899F-6A86748CE99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947170" y="954592"/>
            <a:ext cx="4297660" cy="298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24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109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 Color2">
    <p:bg>
      <p:bgPr>
        <a:gradFill>
          <a:gsLst>
            <a:gs pos="94000">
              <a:schemeClr val="bg1"/>
            </a:gs>
            <a:gs pos="0">
              <a:schemeClr val="accent3"/>
            </a:gs>
            <a:gs pos="64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840768" y="244479"/>
            <a:ext cx="10510463" cy="2645228"/>
          </a:xfrm>
        </p:spPr>
        <p:txBody>
          <a:bodyPr anchor="b"/>
          <a:lstStyle>
            <a:lvl1pPr algn="ctr">
              <a:lnSpc>
                <a:spcPct val="80000"/>
              </a:lnSpc>
              <a:defRPr sz="6000" b="1" cap="all" baseline="0">
                <a:solidFill>
                  <a:schemeClr val="bg1"/>
                </a:solidFill>
                <a:effectLst>
                  <a:outerShdw blurRad="50800" dist="38100" algn="tl" rotWithShape="0">
                    <a:srgbClr val="164743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s-ES" dirty="0"/>
              <a:t>título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8781" y="3341716"/>
            <a:ext cx="10510463" cy="2144684"/>
          </a:xfrm>
        </p:spPr>
        <p:txBody>
          <a:bodyPr>
            <a:noAutofit/>
          </a:bodyPr>
          <a:lstStyle>
            <a:lvl1pPr marL="0" indent="0" algn="ctr">
              <a:buNone/>
              <a:defRPr sz="3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cxnSp>
        <p:nvCxnSpPr>
          <p:cNvPr id="6" name="Conector angular 5">
            <a:extLst>
              <a:ext uri="{FF2B5EF4-FFF2-40B4-BE49-F238E27FC236}">
                <a16:creationId xmlns:a16="http://schemas.microsoft.com/office/drawing/2014/main" id="{00D548F4-6B40-194F-AD2A-74297C0F3A7C}"/>
              </a:ext>
            </a:extLst>
          </p:cNvPr>
          <p:cNvCxnSpPr>
            <a:cxnSpLocks/>
          </p:cNvCxnSpPr>
          <p:nvPr userDrawn="1"/>
        </p:nvCxnSpPr>
        <p:spPr>
          <a:xfrm flipV="1">
            <a:off x="687396" y="-752896"/>
            <a:ext cx="11492617" cy="3788229"/>
          </a:xfrm>
          <a:prstGeom prst="bentConnector3">
            <a:avLst>
              <a:gd name="adj1" fmla="val 93334"/>
            </a:avLst>
          </a:prstGeom>
          <a:ln w="98425">
            <a:solidFill>
              <a:srgbClr val="164743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>
            <a:extLst>
              <a:ext uri="{FF2B5EF4-FFF2-40B4-BE49-F238E27FC236}">
                <a16:creationId xmlns:a16="http://schemas.microsoft.com/office/drawing/2014/main" id="{868D0113-0AA8-024D-8969-5CDBC030C0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1097" y="5795103"/>
            <a:ext cx="2146300" cy="6731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CE874393-9F58-D746-AA0E-7C04AAA6B1A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769427" y="6066727"/>
            <a:ext cx="838200" cy="2794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E734534-32A5-F241-9BFC-719EDD3F650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79657" y="5965127"/>
            <a:ext cx="812800" cy="7620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98CB3B09-A3F6-E047-AE35-2944526DEA5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0964487" y="5855285"/>
            <a:ext cx="876416" cy="61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74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ciones Color2">
    <p:bg>
      <p:bgPr>
        <a:gradFill>
          <a:gsLst>
            <a:gs pos="64000">
              <a:schemeClr val="bg1"/>
            </a:gs>
            <a:gs pos="0">
              <a:schemeClr val="accent3"/>
            </a:gs>
            <a:gs pos="44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497397" y="389796"/>
            <a:ext cx="8853834" cy="2208937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5000" b="1" cap="all" baseline="0">
                <a:solidFill>
                  <a:schemeClr val="bg1"/>
                </a:solidFill>
                <a:effectLst>
                  <a:outerShdw blurRad="50800" dist="38100" algn="tl" rotWithShape="0">
                    <a:srgbClr val="164743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s-ES" dirty="0"/>
              <a:t>Sección 1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97397" y="2848730"/>
            <a:ext cx="8853834" cy="2144684"/>
          </a:xfrm>
        </p:spPr>
        <p:txBody>
          <a:bodyPr>
            <a:noAutofit/>
          </a:bodyPr>
          <a:lstStyle>
            <a:lvl1pPr marL="0" indent="0" algn="l">
              <a:buNone/>
              <a:defRPr sz="3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editar el estilo de subtítulo del patrón</a:t>
            </a:r>
            <a:endParaRPr lang="es-MX" dirty="0"/>
          </a:p>
        </p:txBody>
      </p:sp>
      <p:cxnSp>
        <p:nvCxnSpPr>
          <p:cNvPr id="6" name="Conector angular 5">
            <a:extLst>
              <a:ext uri="{FF2B5EF4-FFF2-40B4-BE49-F238E27FC236}">
                <a16:creationId xmlns:a16="http://schemas.microsoft.com/office/drawing/2014/main" id="{00D548F4-6B40-194F-AD2A-74297C0F3A7C}"/>
              </a:ext>
            </a:extLst>
          </p:cNvPr>
          <p:cNvCxnSpPr>
            <a:cxnSpLocks/>
          </p:cNvCxnSpPr>
          <p:nvPr userDrawn="1"/>
        </p:nvCxnSpPr>
        <p:spPr>
          <a:xfrm flipV="1">
            <a:off x="-588936" y="2185261"/>
            <a:ext cx="2774197" cy="1735811"/>
          </a:xfrm>
          <a:prstGeom prst="bentConnector3">
            <a:avLst>
              <a:gd name="adj1" fmla="val 50000"/>
            </a:avLst>
          </a:prstGeom>
          <a:ln w="98425">
            <a:solidFill>
              <a:srgbClr val="164743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>
            <a:extLst>
              <a:ext uri="{FF2B5EF4-FFF2-40B4-BE49-F238E27FC236}">
                <a16:creationId xmlns:a16="http://schemas.microsoft.com/office/drawing/2014/main" id="{868D0113-0AA8-024D-8969-5CDBC030C0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1097" y="5795103"/>
            <a:ext cx="2146300" cy="6731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CE874393-9F58-D746-AA0E-7C04AAA6B1A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769427" y="6066727"/>
            <a:ext cx="838200" cy="2794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E734534-32A5-F241-9BFC-719EDD3F650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79657" y="5965127"/>
            <a:ext cx="812800" cy="7620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98CB3B09-A3F6-E047-AE35-2944526DEA5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0964487" y="5855285"/>
            <a:ext cx="876416" cy="61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981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 Color2">
    <p:bg>
      <p:bgPr>
        <a:gradFill>
          <a:gsLst>
            <a:gs pos="33000">
              <a:schemeClr val="bg1"/>
            </a:gs>
            <a:gs pos="3000">
              <a:schemeClr val="accent3"/>
            </a:gs>
            <a:gs pos="17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114300" algn="ctr" rotWithShape="0">
                    <a:schemeClr val="accent3"/>
                  </a:outerShdw>
                </a:effectLst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2"/>
                </a:solidFill>
              </a:defRPr>
            </a:lvl1pPr>
            <a:lvl2pPr marL="457200" indent="0">
              <a:buNone/>
              <a:defRPr sz="3200">
                <a:solidFill>
                  <a:schemeClr val="tx2"/>
                </a:solidFill>
              </a:defRPr>
            </a:lvl2pPr>
            <a:lvl3pPr marL="914400" indent="0">
              <a:buNone/>
              <a:defRPr sz="2800">
                <a:solidFill>
                  <a:schemeClr val="tx2"/>
                </a:solidFill>
              </a:defRPr>
            </a:lvl3pPr>
            <a:lvl4pPr marL="1371600" indent="0">
              <a:buNone/>
              <a:defRPr sz="2400">
                <a:solidFill>
                  <a:schemeClr val="tx2"/>
                </a:solidFill>
              </a:defRPr>
            </a:lvl4pPr>
            <a:lvl5pPr marL="1828800" indent="0">
              <a:buNone/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2A35691-56FC-3A40-81EB-0528C52BC5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964487" y="5855285"/>
            <a:ext cx="876416" cy="61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099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7D390-F1C9-46EB-88B5-E4C1AFD97354}" type="datetimeFigureOut">
              <a:rPr lang="es-MX" smtClean="0"/>
              <a:pPr/>
              <a:t>12/11/2020</a:t>
            </a:fld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54479-5271-4C57-861C-78C1890810A8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6E1D8A66-D2A3-9D49-AF30-D42E84DC6F1A}"/>
              </a:ext>
            </a:extLst>
          </p:cNvPr>
          <p:cNvGrpSpPr/>
          <p:nvPr userDrawn="1"/>
        </p:nvGrpSpPr>
        <p:grpSpPr>
          <a:xfrm>
            <a:off x="0" y="6721474"/>
            <a:ext cx="12192000" cy="136525"/>
            <a:chOff x="461246" y="3511943"/>
            <a:chExt cx="11021352" cy="412694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E82CFCB0-E2C8-F549-A615-FA04DD218EF6}"/>
                </a:ext>
              </a:extLst>
            </p:cNvPr>
            <p:cNvSpPr/>
            <p:nvPr userDrawn="1"/>
          </p:nvSpPr>
          <p:spPr>
            <a:xfrm>
              <a:off x="461246" y="3511943"/>
              <a:ext cx="1836892" cy="41269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E3212D3C-0142-3346-BC2F-25638E6BC3C6}"/>
                </a:ext>
              </a:extLst>
            </p:cNvPr>
            <p:cNvSpPr/>
            <p:nvPr userDrawn="1"/>
          </p:nvSpPr>
          <p:spPr>
            <a:xfrm>
              <a:off x="2298138" y="3511943"/>
              <a:ext cx="1836892" cy="412694"/>
            </a:xfrm>
            <a:prstGeom prst="rect">
              <a:avLst/>
            </a:prstGeom>
            <a:solidFill>
              <a:srgbClr val="A85D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CEBC0109-8C81-6E45-BF44-FA4E51FC66ED}"/>
                </a:ext>
              </a:extLst>
            </p:cNvPr>
            <p:cNvSpPr/>
            <p:nvPr userDrawn="1"/>
          </p:nvSpPr>
          <p:spPr>
            <a:xfrm>
              <a:off x="4135030" y="3511943"/>
              <a:ext cx="1836892" cy="412694"/>
            </a:xfrm>
            <a:prstGeom prst="rect">
              <a:avLst/>
            </a:prstGeom>
            <a:solidFill>
              <a:srgbClr val="164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46205E28-35C5-364A-BC0E-520ECE10DE31}"/>
                </a:ext>
              </a:extLst>
            </p:cNvPr>
            <p:cNvSpPr/>
            <p:nvPr userDrawn="1"/>
          </p:nvSpPr>
          <p:spPr>
            <a:xfrm>
              <a:off x="5971922" y="3511943"/>
              <a:ext cx="1836892" cy="412694"/>
            </a:xfrm>
            <a:prstGeom prst="rect">
              <a:avLst/>
            </a:prstGeom>
            <a:solidFill>
              <a:srgbClr val="A095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FDD5FE3D-45FA-394A-A5B7-0AC31B38BB35}"/>
                </a:ext>
              </a:extLst>
            </p:cNvPr>
            <p:cNvSpPr/>
            <p:nvPr userDrawn="1"/>
          </p:nvSpPr>
          <p:spPr>
            <a:xfrm>
              <a:off x="7808814" y="3511943"/>
              <a:ext cx="1836892" cy="412694"/>
            </a:xfrm>
            <a:prstGeom prst="rect">
              <a:avLst/>
            </a:prstGeom>
            <a:solidFill>
              <a:srgbClr val="6C65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D9230DB-E89F-594A-9018-4D382A5C9DE5}"/>
                </a:ext>
              </a:extLst>
            </p:cNvPr>
            <p:cNvSpPr/>
            <p:nvPr userDrawn="1"/>
          </p:nvSpPr>
          <p:spPr>
            <a:xfrm>
              <a:off x="9645706" y="3511943"/>
              <a:ext cx="1836892" cy="41269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</p:spTree>
    <p:extLst>
      <p:ext uri="{BB962C8B-B14F-4D97-AF65-F5344CB8AC3E}">
        <p14:creationId xmlns:p14="http://schemas.microsoft.com/office/powerpoint/2010/main" val="422470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7" r:id="rId4"/>
    <p:sldLayoutId id="2147483661" r:id="rId5"/>
    <p:sldLayoutId id="2147483655" r:id="rId6"/>
    <p:sldLayoutId id="2147483662" r:id="rId7"/>
    <p:sldLayoutId id="2147483663" r:id="rId8"/>
    <p:sldLayoutId id="2147483664" r:id="rId9"/>
    <p:sldLayoutId id="2147483665" r:id="rId10"/>
    <p:sldLayoutId id="2147483652" r:id="rId11"/>
    <p:sldLayoutId id="2147483653" r:id="rId12"/>
    <p:sldLayoutId id="2147483654" r:id="rId13"/>
    <p:sldLayoutId id="2147483656" r:id="rId14"/>
    <p:sldLayoutId id="2147483658" r:id="rId15"/>
    <p:sldLayoutId id="2147483659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01EBE19B-53E8-49E1-8E2C-2F2A52244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6040" y="0"/>
            <a:ext cx="1427561" cy="1181392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08C250E-5E8F-418D-BEB5-020927A45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819775"/>
            <a:ext cx="12192000" cy="103822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E10059B-5B68-4CE5-AC87-BFDF5A3CDB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1241" y="-42864"/>
            <a:ext cx="6512202" cy="130852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646872F0-2BB9-4FB2-A42D-3D21236D8A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2165" y="1181392"/>
            <a:ext cx="6180925" cy="449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349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01EBE19B-53E8-49E1-8E2C-2F2A52244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735" y="147060"/>
            <a:ext cx="1026433" cy="84943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08C250E-5E8F-418D-BEB5-020927A45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819775"/>
            <a:ext cx="12192000" cy="103822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E10059B-5B68-4CE5-AC87-BFDF5A3CDB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9269" y="132521"/>
            <a:ext cx="4227443" cy="849435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id="{0AF9EA8F-BC9D-49A7-973D-E88D3129BB64}"/>
              </a:ext>
            </a:extLst>
          </p:cNvPr>
          <p:cNvSpPr txBox="1">
            <a:spLocks/>
          </p:cNvSpPr>
          <p:nvPr/>
        </p:nvSpPr>
        <p:spPr>
          <a:xfrm>
            <a:off x="4118871" y="132520"/>
            <a:ext cx="2996695" cy="1138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600" b="1" dirty="0">
                <a:solidFill>
                  <a:srgbClr val="002060"/>
                </a:solidFill>
              </a:rPr>
              <a:t>Resultados</a:t>
            </a:r>
          </a:p>
        </p:txBody>
      </p:sp>
      <p:pic>
        <p:nvPicPr>
          <p:cNvPr id="5" name="Picture 2" descr="Gráfico de respuestas de formularios. Título de la pregunta: ¿Qué crees que es más enriquecedor para el aprendizaje del alumno?. Número de respuestas: 123 respuestas.">
            <a:extLst>
              <a:ext uri="{FF2B5EF4-FFF2-40B4-BE49-F238E27FC236}">
                <a16:creationId xmlns:a16="http://schemas.microsoft.com/office/drawing/2014/main" id="{A337D5C5-FBBC-4728-B974-8C9DDD023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735" y="1399343"/>
            <a:ext cx="9660835" cy="405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8C31D5F3-8BC4-43CB-B635-ED652D735BF6}"/>
              </a:ext>
            </a:extLst>
          </p:cNvPr>
          <p:cNvSpPr txBox="1">
            <a:spLocks/>
          </p:cNvSpPr>
          <p:nvPr/>
        </p:nvSpPr>
        <p:spPr>
          <a:xfrm>
            <a:off x="798109" y="2909887"/>
            <a:ext cx="593370" cy="1038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4000" b="1" dirty="0">
                <a:solidFill>
                  <a:srgbClr val="00206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99498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01EBE19B-53E8-49E1-8E2C-2F2A52244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735" y="147060"/>
            <a:ext cx="1026433" cy="84943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08C250E-5E8F-418D-BEB5-020927A45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819775"/>
            <a:ext cx="12192000" cy="103822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E10059B-5B68-4CE5-AC87-BFDF5A3CDB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9269" y="132521"/>
            <a:ext cx="4227443" cy="849435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id="{0AF9EA8F-BC9D-49A7-973D-E88D3129BB64}"/>
              </a:ext>
            </a:extLst>
          </p:cNvPr>
          <p:cNvSpPr txBox="1">
            <a:spLocks/>
          </p:cNvSpPr>
          <p:nvPr/>
        </p:nvSpPr>
        <p:spPr>
          <a:xfrm>
            <a:off x="4118871" y="132520"/>
            <a:ext cx="2996695" cy="1138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600" b="1" dirty="0">
                <a:solidFill>
                  <a:srgbClr val="002060"/>
                </a:solidFill>
              </a:rPr>
              <a:t>Resultados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489BC5BC-006A-447A-AB65-E824EC07C684}"/>
              </a:ext>
            </a:extLst>
          </p:cNvPr>
          <p:cNvSpPr txBox="1">
            <a:spLocks/>
          </p:cNvSpPr>
          <p:nvPr/>
        </p:nvSpPr>
        <p:spPr>
          <a:xfrm>
            <a:off x="798109" y="2909887"/>
            <a:ext cx="593370" cy="1038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4000" b="1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EAB306A-8303-4014-8EE5-09D6F468A183}"/>
              </a:ext>
            </a:extLst>
          </p:cNvPr>
          <p:cNvSpPr txBox="1"/>
          <p:nvPr/>
        </p:nvSpPr>
        <p:spPr>
          <a:xfrm>
            <a:off x="2322961" y="1442677"/>
            <a:ext cx="9303026" cy="39018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rgbClr val="0070C0"/>
                </a:solidFill>
              </a:rPr>
              <a:t>implementación de </a:t>
            </a:r>
            <a:r>
              <a:rPr lang="es-ES" sz="2400" b="1" dirty="0">
                <a:solidFill>
                  <a:srgbClr val="002060"/>
                </a:solidFill>
              </a:rPr>
              <a:t>circuitos simulados </a:t>
            </a:r>
            <a:r>
              <a:rPr lang="es-ES" sz="2400" dirty="0">
                <a:solidFill>
                  <a:srgbClr val="0070C0"/>
                </a:solidFill>
              </a:rPr>
              <a:t>respecto a los </a:t>
            </a:r>
            <a:r>
              <a:rPr lang="es-ES" sz="2400" b="1" dirty="0">
                <a:solidFill>
                  <a:srgbClr val="002060"/>
                </a:solidFill>
              </a:rPr>
              <a:t>físicos</a:t>
            </a:r>
            <a:r>
              <a:rPr lang="es-ES" sz="2400" dirty="0">
                <a:solidFill>
                  <a:srgbClr val="0070C0"/>
                </a:solidFill>
              </a:rPr>
              <a:t> se realiza en la </a:t>
            </a:r>
            <a:r>
              <a:rPr lang="es-ES" sz="2400" b="1" dirty="0">
                <a:solidFill>
                  <a:srgbClr val="002060"/>
                </a:solidFill>
              </a:rPr>
              <a:t>mitad del tiempo.</a:t>
            </a:r>
            <a:r>
              <a:rPr lang="es-ES" sz="2400" dirty="0">
                <a:solidFill>
                  <a:srgbClr val="0070C0"/>
                </a:solidFill>
              </a:rPr>
              <a:t>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rgbClr val="0070C0"/>
                </a:solidFill>
              </a:rPr>
              <a:t>La </a:t>
            </a:r>
            <a:r>
              <a:rPr lang="es-ES" sz="2400" b="1" dirty="0">
                <a:solidFill>
                  <a:srgbClr val="002060"/>
                </a:solidFill>
              </a:rPr>
              <a:t>percepción</a:t>
            </a:r>
            <a:r>
              <a:rPr lang="es-ES" sz="2400" dirty="0">
                <a:solidFill>
                  <a:srgbClr val="0070C0"/>
                </a:solidFill>
              </a:rPr>
              <a:t> que apoya</a:t>
            </a:r>
            <a:r>
              <a:rPr lang="es-ES" sz="2400" b="1" dirty="0">
                <a:solidFill>
                  <a:srgbClr val="002060"/>
                </a:solidFill>
              </a:rPr>
              <a:t> más su aprendizaje 8 de cada 10 alumnos </a:t>
            </a:r>
            <a:r>
              <a:rPr lang="es-ES" sz="2400" dirty="0">
                <a:solidFill>
                  <a:srgbClr val="0070C0"/>
                </a:solidFill>
              </a:rPr>
              <a:t>tiene como preferencia realizar primero la práctica simulada y después en físico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400" b="1" dirty="0">
                <a:solidFill>
                  <a:srgbClr val="002060"/>
                </a:solidFill>
              </a:rPr>
              <a:t>85% </a:t>
            </a:r>
            <a:r>
              <a:rPr lang="es-ES" sz="2400" dirty="0">
                <a:solidFill>
                  <a:srgbClr val="0070C0"/>
                </a:solidFill>
              </a:rPr>
              <a:t>considera que al menos un porcentaje de la </a:t>
            </a:r>
            <a:r>
              <a:rPr lang="es-ES" sz="2400" b="1" dirty="0">
                <a:solidFill>
                  <a:srgbClr val="002060"/>
                </a:solidFill>
              </a:rPr>
              <a:t>materia podría ser virtual</a:t>
            </a:r>
            <a:endParaRPr lang="es-ES_tradnl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05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01EBE19B-53E8-49E1-8E2C-2F2A52244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735" y="147060"/>
            <a:ext cx="1026433" cy="84943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08C250E-5E8F-418D-BEB5-020927A45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819775"/>
            <a:ext cx="12192000" cy="103822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E10059B-5B68-4CE5-AC87-BFDF5A3CDB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9269" y="132521"/>
            <a:ext cx="4227443" cy="849435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id="{0AF9EA8F-BC9D-49A7-973D-E88D3129BB64}"/>
              </a:ext>
            </a:extLst>
          </p:cNvPr>
          <p:cNvSpPr txBox="1">
            <a:spLocks/>
          </p:cNvSpPr>
          <p:nvPr/>
        </p:nvSpPr>
        <p:spPr>
          <a:xfrm>
            <a:off x="3807019" y="132520"/>
            <a:ext cx="3620398" cy="1138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4000" b="1" dirty="0">
                <a:solidFill>
                  <a:srgbClr val="002060"/>
                </a:solidFill>
              </a:rPr>
              <a:t>Conclusiones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AF2EBD6-2894-44F4-9F42-B1953CCE8424}"/>
              </a:ext>
            </a:extLst>
          </p:cNvPr>
          <p:cNvSpPr txBox="1"/>
          <p:nvPr/>
        </p:nvSpPr>
        <p:spPr>
          <a:xfrm>
            <a:off x="2461682" y="1535010"/>
            <a:ext cx="9344967" cy="39018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2400" dirty="0">
                <a:solidFill>
                  <a:srgbClr val="0070C0"/>
                </a:solidFill>
              </a:rPr>
              <a:t>implementar </a:t>
            </a:r>
            <a:r>
              <a:rPr lang="es-ES" sz="2400" b="1" dirty="0">
                <a:solidFill>
                  <a:srgbClr val="002060"/>
                </a:solidFill>
              </a:rPr>
              <a:t>practicas simuladas </a:t>
            </a:r>
            <a:r>
              <a:rPr lang="es-ES" sz="2400" dirty="0">
                <a:solidFill>
                  <a:srgbClr val="0070C0"/>
                </a:solidFill>
              </a:rPr>
              <a:t>nos pone en el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400" b="1" dirty="0">
                <a:solidFill>
                  <a:srgbClr val="002060"/>
                </a:solidFill>
              </a:rPr>
              <a:t>Concierto mundial</a:t>
            </a:r>
          </a:p>
          <a:p>
            <a:pPr lvl="1">
              <a:lnSpc>
                <a:spcPct val="150000"/>
              </a:lnSpc>
            </a:pPr>
            <a:endParaRPr lang="es-ES" sz="800" b="1" dirty="0">
              <a:solidFill>
                <a:srgbClr val="002060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2400" b="1" dirty="0">
                <a:solidFill>
                  <a:srgbClr val="002060"/>
                </a:solidFill>
              </a:rPr>
              <a:t>Replanteamiento</a:t>
            </a:r>
            <a:r>
              <a:rPr lang="es-ES" sz="2400" dirty="0">
                <a:solidFill>
                  <a:srgbClr val="0070C0"/>
                </a:solidFill>
              </a:rPr>
              <a:t> de nuestra </a:t>
            </a:r>
            <a:r>
              <a:rPr lang="es-ES" sz="2400" b="1" dirty="0">
                <a:solidFill>
                  <a:srgbClr val="002060"/>
                </a:solidFill>
              </a:rPr>
              <a:t>práctica docente</a:t>
            </a:r>
            <a:r>
              <a:rPr lang="es-ES" sz="2400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s-ES" sz="800" dirty="0">
              <a:solidFill>
                <a:srgbClr val="0070C0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2400" dirty="0">
                <a:solidFill>
                  <a:srgbClr val="0070C0"/>
                </a:solidFill>
              </a:rPr>
              <a:t>Los estudiantes llegan a la </a:t>
            </a:r>
            <a:r>
              <a:rPr lang="es-ES" sz="2400" b="1" dirty="0">
                <a:solidFill>
                  <a:srgbClr val="002060"/>
                </a:solidFill>
              </a:rPr>
              <a:t>metacognición</a:t>
            </a:r>
            <a:r>
              <a:rPr lang="es-ES" sz="2400" dirty="0">
                <a:solidFill>
                  <a:srgbClr val="0070C0"/>
                </a:solidFill>
              </a:rPr>
              <a:t> cuando realizan prácticas simuladas</a:t>
            </a:r>
          </a:p>
          <a:p>
            <a:pPr>
              <a:lnSpc>
                <a:spcPct val="150000"/>
              </a:lnSpc>
            </a:pPr>
            <a:endParaRPr lang="es-ES" sz="800" dirty="0">
              <a:solidFill>
                <a:srgbClr val="0070C0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2400" dirty="0">
                <a:solidFill>
                  <a:srgbClr val="0070C0"/>
                </a:solidFill>
              </a:rPr>
              <a:t>Las </a:t>
            </a:r>
            <a:r>
              <a:rPr lang="es-ES" sz="2400" b="1" dirty="0">
                <a:solidFill>
                  <a:srgbClr val="002060"/>
                </a:solidFill>
              </a:rPr>
              <a:t>carencias</a:t>
            </a:r>
            <a:r>
              <a:rPr lang="es-ES" sz="2400" dirty="0">
                <a:solidFill>
                  <a:srgbClr val="0070C0"/>
                </a:solidFill>
              </a:rPr>
              <a:t> de instrumentos en los </a:t>
            </a:r>
            <a:r>
              <a:rPr lang="es-ES" sz="2400" b="1" dirty="0">
                <a:solidFill>
                  <a:srgbClr val="002060"/>
                </a:solidFill>
              </a:rPr>
              <a:t>laboratorios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7CEE3EA1-FA5A-4F89-9576-40891E1DFEEF}"/>
              </a:ext>
            </a:extLst>
          </p:cNvPr>
          <p:cNvSpPr txBox="1">
            <a:spLocks/>
          </p:cNvSpPr>
          <p:nvPr/>
        </p:nvSpPr>
        <p:spPr>
          <a:xfrm>
            <a:off x="798109" y="2909887"/>
            <a:ext cx="593370" cy="1038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4000" b="1" dirty="0">
                <a:solidFill>
                  <a:srgbClr val="00206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72624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01EBE19B-53E8-49E1-8E2C-2F2A52244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735" y="147060"/>
            <a:ext cx="1026433" cy="84943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08C250E-5E8F-418D-BEB5-020927A45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819775"/>
            <a:ext cx="12192000" cy="103822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E10059B-5B68-4CE5-AC87-BFDF5A3CDB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9269" y="132521"/>
            <a:ext cx="4227443" cy="849435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id="{0AF9EA8F-BC9D-49A7-973D-E88D3129BB64}"/>
              </a:ext>
            </a:extLst>
          </p:cNvPr>
          <p:cNvSpPr txBox="1">
            <a:spLocks/>
          </p:cNvSpPr>
          <p:nvPr/>
        </p:nvSpPr>
        <p:spPr>
          <a:xfrm>
            <a:off x="3807019" y="132520"/>
            <a:ext cx="3620398" cy="1138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4000" b="1" dirty="0">
                <a:solidFill>
                  <a:srgbClr val="002060"/>
                </a:solidFill>
              </a:rPr>
              <a:t>Conclusiones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AF2EBD6-2894-44F4-9F42-B1953CCE8424}"/>
              </a:ext>
            </a:extLst>
          </p:cNvPr>
          <p:cNvSpPr txBox="1"/>
          <p:nvPr/>
        </p:nvSpPr>
        <p:spPr>
          <a:xfrm>
            <a:off x="2210929" y="1570414"/>
            <a:ext cx="9755783" cy="3717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2400" b="1" dirty="0">
                <a:solidFill>
                  <a:srgbClr val="002060"/>
                </a:solidFill>
              </a:rPr>
              <a:t>Posibilidad de uso </a:t>
            </a:r>
            <a:r>
              <a:rPr lang="es-ES" sz="2400" dirty="0">
                <a:solidFill>
                  <a:srgbClr val="0070C0"/>
                </a:solidFill>
              </a:rPr>
              <a:t>durante las </a:t>
            </a:r>
            <a:r>
              <a:rPr lang="es-ES" sz="2400" b="1" dirty="0">
                <a:solidFill>
                  <a:srgbClr val="002060"/>
                </a:solidFill>
              </a:rPr>
              <a:t>24 horas </a:t>
            </a:r>
            <a:r>
              <a:rPr lang="es-ES" sz="2400" dirty="0">
                <a:solidFill>
                  <a:srgbClr val="0070C0"/>
                </a:solidFill>
              </a:rPr>
              <a:t>del día</a:t>
            </a:r>
          </a:p>
          <a:p>
            <a:pPr>
              <a:lnSpc>
                <a:spcPct val="150000"/>
              </a:lnSpc>
            </a:pPr>
            <a:endParaRPr lang="es-ES" sz="800" dirty="0">
              <a:solidFill>
                <a:srgbClr val="0070C0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2400" dirty="0">
                <a:solidFill>
                  <a:srgbClr val="0070C0"/>
                </a:solidFill>
              </a:rPr>
              <a:t>La </a:t>
            </a:r>
            <a:r>
              <a:rPr lang="es-ES" sz="2400" b="1" dirty="0">
                <a:solidFill>
                  <a:srgbClr val="002060"/>
                </a:solidFill>
              </a:rPr>
              <a:t>industria</a:t>
            </a:r>
            <a:r>
              <a:rPr lang="es-ES" sz="2400" dirty="0">
                <a:solidFill>
                  <a:srgbClr val="0070C0"/>
                </a:solidFill>
              </a:rPr>
              <a:t> demanda </a:t>
            </a:r>
            <a:r>
              <a:rPr lang="es-ES" sz="2400" b="1" dirty="0">
                <a:solidFill>
                  <a:srgbClr val="002060"/>
                </a:solidFill>
              </a:rPr>
              <a:t>egresados con competencias</a:t>
            </a:r>
            <a:r>
              <a:rPr lang="es-ES" sz="2400" b="1" dirty="0">
                <a:solidFill>
                  <a:srgbClr val="0070C0"/>
                </a:solidFill>
              </a:rPr>
              <a:t> </a:t>
            </a:r>
            <a:r>
              <a:rPr lang="es-ES" sz="2400" dirty="0">
                <a:solidFill>
                  <a:srgbClr val="0070C0"/>
                </a:solidFill>
              </a:rPr>
              <a:t>digitales e informáticas</a:t>
            </a:r>
          </a:p>
          <a:p>
            <a:pPr>
              <a:lnSpc>
                <a:spcPct val="150000"/>
              </a:lnSpc>
            </a:pPr>
            <a:endParaRPr lang="es-ES" sz="800" dirty="0">
              <a:solidFill>
                <a:srgbClr val="0070C0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2400" b="1" dirty="0">
                <a:solidFill>
                  <a:srgbClr val="002060"/>
                </a:solidFill>
              </a:rPr>
              <a:t>82.9 %</a:t>
            </a:r>
            <a:r>
              <a:rPr lang="es-ES" sz="2400" dirty="0">
                <a:solidFill>
                  <a:srgbClr val="0070C0"/>
                </a:solidFill>
              </a:rPr>
              <a:t> prefieren la implementación de prácticas, primero </a:t>
            </a:r>
            <a:r>
              <a:rPr lang="es-ES" sz="2400" b="1" dirty="0">
                <a:solidFill>
                  <a:srgbClr val="002060"/>
                </a:solidFill>
              </a:rPr>
              <a:t>simuladas </a:t>
            </a:r>
            <a:r>
              <a:rPr lang="es-ES" sz="2400" dirty="0">
                <a:solidFill>
                  <a:srgbClr val="0070C0"/>
                </a:solidFill>
              </a:rPr>
              <a:t>por software y luego armarlas en </a:t>
            </a:r>
            <a:r>
              <a:rPr lang="es-ES" sz="2400" b="1" dirty="0">
                <a:solidFill>
                  <a:srgbClr val="002060"/>
                </a:solidFill>
              </a:rPr>
              <a:t>físico</a:t>
            </a:r>
            <a:r>
              <a:rPr lang="es-ES" sz="2400" dirty="0">
                <a:solidFill>
                  <a:srgbClr val="0070C0"/>
                </a:solidFill>
              </a:rPr>
              <a:t>.</a:t>
            </a:r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400" b="1" dirty="0">
                <a:solidFill>
                  <a:srgbClr val="002060"/>
                </a:solidFill>
              </a:rPr>
              <a:t>Modalidad híbrida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3C6B568B-5C9E-4FC5-9036-A550E30A19B2}"/>
              </a:ext>
            </a:extLst>
          </p:cNvPr>
          <p:cNvSpPr txBox="1">
            <a:spLocks/>
          </p:cNvSpPr>
          <p:nvPr/>
        </p:nvSpPr>
        <p:spPr>
          <a:xfrm>
            <a:off x="798109" y="2909887"/>
            <a:ext cx="593370" cy="1038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4000" b="1" dirty="0">
                <a:solidFill>
                  <a:srgbClr val="00206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32454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01EBE19B-53E8-49E1-8E2C-2F2A52244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735" y="147060"/>
            <a:ext cx="1026433" cy="84943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08C250E-5E8F-418D-BEB5-020927A45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819775"/>
            <a:ext cx="12192000" cy="103822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E10059B-5B68-4CE5-AC87-BFDF5A3CDB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9269" y="132521"/>
            <a:ext cx="4227443" cy="849435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id="{0AF9EA8F-BC9D-49A7-973D-E88D3129BB64}"/>
              </a:ext>
            </a:extLst>
          </p:cNvPr>
          <p:cNvSpPr txBox="1">
            <a:spLocks/>
          </p:cNvSpPr>
          <p:nvPr/>
        </p:nvSpPr>
        <p:spPr>
          <a:xfrm>
            <a:off x="3807019" y="132520"/>
            <a:ext cx="3620398" cy="1138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4000" b="1" dirty="0">
                <a:solidFill>
                  <a:srgbClr val="002060"/>
                </a:solidFill>
              </a:rPr>
              <a:t>Conclusiones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AF2EBD6-2894-44F4-9F42-B1953CCE8424}"/>
              </a:ext>
            </a:extLst>
          </p:cNvPr>
          <p:cNvSpPr txBox="1"/>
          <p:nvPr/>
        </p:nvSpPr>
        <p:spPr>
          <a:xfrm>
            <a:off x="2210928" y="1098907"/>
            <a:ext cx="9755783" cy="4455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2400" b="1" dirty="0">
                <a:solidFill>
                  <a:srgbClr val="002060"/>
                </a:solidFill>
              </a:rPr>
              <a:t>La simulación de circuitos va ganando terreno implementación de circuitos físicos.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400" b="1" dirty="0">
                <a:solidFill>
                  <a:srgbClr val="0070C0"/>
                </a:solidFill>
              </a:rPr>
              <a:t>Rica en experiencias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400" b="1" dirty="0">
                <a:solidFill>
                  <a:srgbClr val="0070C0"/>
                </a:solidFill>
              </a:rPr>
              <a:t>Mayor seguridad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400" b="1" dirty="0">
                <a:solidFill>
                  <a:srgbClr val="0070C0"/>
                </a:solidFill>
              </a:rPr>
              <a:t>Mas económicas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400" b="1" dirty="0">
                <a:solidFill>
                  <a:srgbClr val="0070C0"/>
                </a:solidFill>
              </a:rPr>
              <a:t>Menor tiempo de construcción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400" b="1" dirty="0">
                <a:solidFill>
                  <a:srgbClr val="0070C0"/>
                </a:solidFill>
              </a:rPr>
              <a:t>Uso mundial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400" b="1" dirty="0">
                <a:solidFill>
                  <a:srgbClr val="0070C0"/>
                </a:solidFill>
              </a:rPr>
              <a:t>Utilidad en la industria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28683AC1-F25A-471B-BCA8-F387D7A39DC8}"/>
              </a:ext>
            </a:extLst>
          </p:cNvPr>
          <p:cNvSpPr txBox="1">
            <a:spLocks/>
          </p:cNvSpPr>
          <p:nvPr/>
        </p:nvSpPr>
        <p:spPr>
          <a:xfrm>
            <a:off x="798109" y="2909887"/>
            <a:ext cx="593370" cy="1038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4000" b="1" dirty="0">
                <a:solidFill>
                  <a:srgbClr val="00206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03390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01EBE19B-53E8-49E1-8E2C-2F2A52244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6040" y="0"/>
            <a:ext cx="1427561" cy="1181392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08C250E-5E8F-418D-BEB5-020927A45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819775"/>
            <a:ext cx="12192000" cy="103822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E10059B-5B68-4CE5-AC87-BFDF5A3CDB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1241" y="-42864"/>
            <a:ext cx="6512202" cy="130852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646872F0-2BB9-4FB2-A42D-3D21236D8A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1535" y="3778861"/>
            <a:ext cx="2600367" cy="1891175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265ED24-19FA-4C00-9ABC-CE0E490A591D}"/>
              </a:ext>
            </a:extLst>
          </p:cNvPr>
          <p:cNvSpPr txBox="1"/>
          <p:nvPr/>
        </p:nvSpPr>
        <p:spPr>
          <a:xfrm>
            <a:off x="1421538" y="4339727"/>
            <a:ext cx="277656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</a:rPr>
              <a:t>GRACIAS</a:t>
            </a:r>
            <a:endParaRPr lang="es-MX" sz="4400" b="1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F035102-2DEB-440A-A157-236E2D4B7BBA}"/>
              </a:ext>
            </a:extLst>
          </p:cNvPr>
          <p:cNvSpPr txBox="1"/>
          <p:nvPr/>
        </p:nvSpPr>
        <p:spPr>
          <a:xfrm>
            <a:off x="1749287" y="1455655"/>
            <a:ext cx="9644386" cy="2239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dirty="0">
                <a:solidFill>
                  <a:srgbClr val="0070C0"/>
                </a:solidFill>
              </a:rPr>
              <a:t>Finalmente, siento </a:t>
            </a:r>
            <a:r>
              <a:rPr lang="es-ES" sz="2400" b="1" dirty="0">
                <a:solidFill>
                  <a:srgbClr val="002060"/>
                </a:solidFill>
              </a:rPr>
              <a:t>orgullo</a:t>
            </a:r>
            <a:r>
              <a:rPr lang="es-ES" sz="2400" dirty="0">
                <a:solidFill>
                  <a:srgbClr val="0070C0"/>
                </a:solidFill>
              </a:rPr>
              <a:t> de las acciones y trabajos creativos de </a:t>
            </a:r>
            <a:r>
              <a:rPr lang="es-ES" sz="2400" b="1" dirty="0">
                <a:solidFill>
                  <a:srgbClr val="002060"/>
                </a:solidFill>
              </a:rPr>
              <a:t>docentes y alumnos</a:t>
            </a:r>
            <a:r>
              <a:rPr lang="es-ES" sz="2400" dirty="0">
                <a:solidFill>
                  <a:srgbClr val="0070C0"/>
                </a:solidFill>
              </a:rPr>
              <a:t>, sobre todo </a:t>
            </a:r>
            <a:r>
              <a:rPr lang="es-ES" sz="2400" b="1" dirty="0">
                <a:solidFill>
                  <a:srgbClr val="002060"/>
                </a:solidFill>
              </a:rPr>
              <a:t>gran esfuerzo </a:t>
            </a:r>
            <a:r>
              <a:rPr lang="es-ES" sz="2400" dirty="0">
                <a:solidFill>
                  <a:srgbClr val="0070C0"/>
                </a:solidFill>
              </a:rPr>
              <a:t>de ambos para </a:t>
            </a:r>
            <a:r>
              <a:rPr lang="es-ES" sz="2400" b="1" dirty="0">
                <a:solidFill>
                  <a:srgbClr val="002060"/>
                </a:solidFill>
              </a:rPr>
              <a:t>salir delante</a:t>
            </a:r>
            <a:r>
              <a:rPr lang="es-ES" sz="2400" dirty="0">
                <a:solidFill>
                  <a:srgbClr val="0070C0"/>
                </a:solidFill>
              </a:rPr>
              <a:t> de esta contingencia. </a:t>
            </a:r>
          </a:p>
          <a:p>
            <a:pPr>
              <a:lnSpc>
                <a:spcPct val="150000"/>
              </a:lnSpc>
            </a:pPr>
            <a:r>
              <a:rPr lang="es-ES" sz="2400" b="1" u="sng" dirty="0">
                <a:solidFill>
                  <a:srgbClr val="002060"/>
                </a:solidFill>
              </a:rPr>
              <a:t>“Condiciones especiales ameritan Esfuerzos especiales”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3B7DE6E-BC0E-47A8-8EE3-18CD1DBBA205}"/>
              </a:ext>
            </a:extLst>
          </p:cNvPr>
          <p:cNvSpPr txBox="1"/>
          <p:nvPr/>
        </p:nvSpPr>
        <p:spPr>
          <a:xfrm>
            <a:off x="8617109" y="4339727"/>
            <a:ext cx="277656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</a:rPr>
              <a:t>GRACIAS</a:t>
            </a:r>
            <a:endParaRPr lang="es-MX" sz="4400" b="1" dirty="0"/>
          </a:p>
        </p:txBody>
      </p:sp>
    </p:spTree>
    <p:extLst>
      <p:ext uri="{BB962C8B-B14F-4D97-AF65-F5344CB8AC3E}">
        <p14:creationId xmlns:p14="http://schemas.microsoft.com/office/powerpoint/2010/main" val="2920313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01EBE19B-53E8-49E1-8E2C-2F2A52244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896" y="132522"/>
            <a:ext cx="1026433" cy="84943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08C250E-5E8F-418D-BEB5-020927A45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819775"/>
            <a:ext cx="12192000" cy="103822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E10059B-5B68-4CE5-AC87-BFDF5A3CDB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32522"/>
            <a:ext cx="4227443" cy="849435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04F8785-7004-455F-A995-19B89F8C320F}"/>
              </a:ext>
            </a:extLst>
          </p:cNvPr>
          <p:cNvSpPr txBox="1"/>
          <p:nvPr/>
        </p:nvSpPr>
        <p:spPr>
          <a:xfrm>
            <a:off x="2221737" y="1842887"/>
            <a:ext cx="9303026" cy="1452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es-MX" sz="2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Adaptación de prácticas de circuitos de laboratorio físico a virtual, por causa de pandemia COVID-19 en Seminario de Comunicaciones.</a:t>
            </a:r>
            <a:endParaRPr lang="es-MX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F23C1ACD-D822-4D7C-82AE-10B2C9679312}"/>
              </a:ext>
            </a:extLst>
          </p:cNvPr>
          <p:cNvSpPr txBox="1">
            <a:spLocks/>
          </p:cNvSpPr>
          <p:nvPr/>
        </p:nvSpPr>
        <p:spPr>
          <a:xfrm>
            <a:off x="2906224" y="4447689"/>
            <a:ext cx="6943040" cy="5141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Blas Antonio Castañeda Aguilera</a:t>
            </a:r>
            <a:endParaRPr lang="es-MX" dirty="0">
              <a:solidFill>
                <a:srgbClr val="0070C0"/>
              </a:solidFill>
            </a:endParaRPr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8F32EE98-79D8-4E6D-8127-86ABC991FE11}"/>
              </a:ext>
            </a:extLst>
          </p:cNvPr>
          <p:cNvSpPr txBox="1">
            <a:spLocks/>
          </p:cNvSpPr>
          <p:nvPr/>
        </p:nvSpPr>
        <p:spPr>
          <a:xfrm>
            <a:off x="2773701" y="5133732"/>
            <a:ext cx="8199098" cy="514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LGEO Carol Miroslava Castañeda Martínez</a:t>
            </a:r>
            <a:endParaRPr lang="es-MX" dirty="0">
              <a:solidFill>
                <a:srgbClr val="0070C0"/>
              </a:solidFill>
            </a:endParaRP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17867540-224B-4FB1-B002-AFD770CF7BCE}"/>
              </a:ext>
            </a:extLst>
          </p:cNvPr>
          <p:cNvSpPr txBox="1">
            <a:spLocks/>
          </p:cNvSpPr>
          <p:nvPr/>
        </p:nvSpPr>
        <p:spPr>
          <a:xfrm>
            <a:off x="2906224" y="3761646"/>
            <a:ext cx="2222367" cy="5141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AUTORES:</a:t>
            </a:r>
            <a:endParaRPr lang="es-MX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851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01EBE19B-53E8-49E1-8E2C-2F2A52244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735" y="147060"/>
            <a:ext cx="1026433" cy="84943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08C250E-5E8F-418D-BEB5-020927A45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819775"/>
            <a:ext cx="12192000" cy="103822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E10059B-5B68-4CE5-AC87-BFDF5A3CDB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9269" y="132521"/>
            <a:ext cx="4227443" cy="849435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04F8785-7004-455F-A995-19B89F8C320F}"/>
              </a:ext>
            </a:extLst>
          </p:cNvPr>
          <p:cNvSpPr txBox="1"/>
          <p:nvPr/>
        </p:nvSpPr>
        <p:spPr>
          <a:xfrm>
            <a:off x="3394806" y="1462890"/>
            <a:ext cx="4901055" cy="38904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sz="2800" b="1" dirty="0">
                <a:solidFill>
                  <a:srgbClr val="002060"/>
                </a:solidFill>
              </a:rPr>
              <a:t>Resumen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_tradnl" sz="2800" b="1" dirty="0">
                <a:solidFill>
                  <a:srgbClr val="002060"/>
                </a:solidFill>
              </a:rPr>
              <a:t>Objetivo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_tradnl" sz="2800" b="1" dirty="0">
                <a:solidFill>
                  <a:srgbClr val="002060"/>
                </a:solidFill>
              </a:rPr>
              <a:t>Practica Docente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_tradnl" sz="2800" b="1" dirty="0">
                <a:solidFill>
                  <a:srgbClr val="002060"/>
                </a:solidFill>
              </a:rPr>
              <a:t>Participantes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_tradnl" sz="2800" b="1" dirty="0">
                <a:solidFill>
                  <a:srgbClr val="002060"/>
                </a:solidFill>
              </a:rPr>
              <a:t>Resultados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_tradnl" sz="2800" b="1" dirty="0">
                <a:solidFill>
                  <a:srgbClr val="002060"/>
                </a:solidFill>
              </a:rPr>
              <a:t>Conclusiones</a:t>
            </a:r>
            <a:endParaRPr lang="es-ES" sz="2800" b="1" dirty="0">
              <a:solidFill>
                <a:srgbClr val="002060"/>
              </a:solidFill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0AF9EA8F-BC9D-49A7-973D-E88D3129BB64}"/>
              </a:ext>
            </a:extLst>
          </p:cNvPr>
          <p:cNvSpPr txBox="1">
            <a:spLocks/>
          </p:cNvSpPr>
          <p:nvPr/>
        </p:nvSpPr>
        <p:spPr>
          <a:xfrm>
            <a:off x="4452732" y="212246"/>
            <a:ext cx="2126004" cy="7842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b="1" dirty="0">
                <a:solidFill>
                  <a:srgbClr val="002060"/>
                </a:solidFill>
              </a:rPr>
              <a:t>Índice</a:t>
            </a:r>
          </a:p>
        </p:txBody>
      </p:sp>
    </p:spTree>
    <p:extLst>
      <p:ext uri="{BB962C8B-B14F-4D97-AF65-F5344CB8AC3E}">
        <p14:creationId xmlns:p14="http://schemas.microsoft.com/office/powerpoint/2010/main" val="2728710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01EBE19B-53E8-49E1-8E2C-2F2A52244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735" y="147060"/>
            <a:ext cx="1026433" cy="84943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08C250E-5E8F-418D-BEB5-020927A45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819775"/>
            <a:ext cx="12192000" cy="103822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E10059B-5B68-4CE5-AC87-BFDF5A3CDB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9269" y="132521"/>
            <a:ext cx="4227443" cy="849435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04F8785-7004-455F-A995-19B89F8C320F}"/>
              </a:ext>
            </a:extLst>
          </p:cNvPr>
          <p:cNvSpPr txBox="1"/>
          <p:nvPr/>
        </p:nvSpPr>
        <p:spPr>
          <a:xfrm>
            <a:off x="2334632" y="1247472"/>
            <a:ext cx="930302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S" sz="2400" b="1" dirty="0">
                <a:solidFill>
                  <a:srgbClr val="002060"/>
                </a:solidFill>
              </a:rPr>
              <a:t>“Adaptación”</a:t>
            </a:r>
            <a:r>
              <a:rPr lang="es-ES" sz="2400" dirty="0">
                <a:solidFill>
                  <a:srgbClr val="0070C0"/>
                </a:solidFill>
              </a:rPr>
              <a:t>,</a:t>
            </a:r>
            <a:r>
              <a:rPr lang="es-ES" sz="2400" b="1" dirty="0">
                <a:solidFill>
                  <a:srgbClr val="002060"/>
                </a:solidFill>
              </a:rPr>
              <a:t> </a:t>
            </a:r>
            <a:r>
              <a:rPr lang="es-ES" sz="2400" dirty="0">
                <a:solidFill>
                  <a:srgbClr val="0070C0"/>
                </a:solidFill>
              </a:rPr>
              <a:t>característica común en los seres vivos</a:t>
            </a:r>
            <a:r>
              <a:rPr lang="es-ES_tradnl" sz="2400" dirty="0">
                <a:solidFill>
                  <a:srgbClr val="0070C0"/>
                </a:solidFill>
              </a:rPr>
              <a:t>.</a:t>
            </a:r>
          </a:p>
          <a:p>
            <a:endParaRPr lang="es-ES_tradnl" sz="2400" dirty="0">
              <a:solidFill>
                <a:srgbClr val="0070C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S" sz="2400" b="1" dirty="0">
                <a:solidFill>
                  <a:srgbClr val="002060"/>
                </a:solidFill>
              </a:rPr>
              <a:t>Se migro </a:t>
            </a:r>
            <a:r>
              <a:rPr lang="es-ES" sz="2400" dirty="0">
                <a:solidFill>
                  <a:srgbClr val="0070C0"/>
                </a:solidFill>
              </a:rPr>
              <a:t>de </a:t>
            </a:r>
            <a:r>
              <a:rPr lang="es-ES" sz="2400" b="1" dirty="0">
                <a:solidFill>
                  <a:srgbClr val="002060"/>
                </a:solidFill>
              </a:rPr>
              <a:t>prácticas</a:t>
            </a:r>
            <a:r>
              <a:rPr lang="es-ES" sz="2400" dirty="0">
                <a:solidFill>
                  <a:srgbClr val="0070C0"/>
                </a:solidFill>
              </a:rPr>
              <a:t> de circuitos </a:t>
            </a:r>
            <a:r>
              <a:rPr lang="es-ES" sz="2400" b="1" dirty="0">
                <a:solidFill>
                  <a:srgbClr val="002060"/>
                </a:solidFill>
              </a:rPr>
              <a:t>construidas físicamente </a:t>
            </a:r>
            <a:r>
              <a:rPr lang="es-ES" sz="2400" dirty="0">
                <a:solidFill>
                  <a:srgbClr val="0070C0"/>
                </a:solidFill>
              </a:rPr>
              <a:t>a </a:t>
            </a:r>
            <a:r>
              <a:rPr lang="es-ES" sz="2400" b="1" dirty="0">
                <a:solidFill>
                  <a:srgbClr val="002060"/>
                </a:solidFill>
              </a:rPr>
              <a:t>prácticas simuladas </a:t>
            </a:r>
            <a:r>
              <a:rPr lang="es-ES" sz="2400" dirty="0">
                <a:solidFill>
                  <a:srgbClr val="0070C0"/>
                </a:solidFill>
              </a:rPr>
              <a:t>por software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F8BDEB4-14D1-4B2A-8144-52E30551941E}"/>
              </a:ext>
            </a:extLst>
          </p:cNvPr>
          <p:cNvSpPr txBox="1"/>
          <p:nvPr/>
        </p:nvSpPr>
        <p:spPr>
          <a:xfrm>
            <a:off x="2334632" y="3302204"/>
            <a:ext cx="930302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s-ES" sz="2400" dirty="0">
                <a:solidFill>
                  <a:srgbClr val="0070C0"/>
                </a:solidFill>
              </a:rPr>
              <a:t>Se presenta una </a:t>
            </a:r>
            <a:r>
              <a:rPr lang="es-ES" sz="2400" b="1" dirty="0">
                <a:solidFill>
                  <a:srgbClr val="002060"/>
                </a:solidFill>
              </a:rPr>
              <a:t>experiencia empírica </a:t>
            </a:r>
            <a:r>
              <a:rPr lang="es-ES" sz="2400" dirty="0">
                <a:solidFill>
                  <a:srgbClr val="0070C0"/>
                </a:solidFill>
              </a:rPr>
              <a:t>de la aplicación de </a:t>
            </a:r>
            <a:r>
              <a:rPr lang="es-ES" sz="2400" b="1" dirty="0">
                <a:solidFill>
                  <a:srgbClr val="002060"/>
                </a:solidFill>
              </a:rPr>
              <a:t>simuladores</a:t>
            </a:r>
            <a:r>
              <a:rPr lang="es-ES" sz="2400" dirty="0">
                <a:solidFill>
                  <a:srgbClr val="0070C0"/>
                </a:solidFill>
              </a:rPr>
              <a:t> como </a:t>
            </a:r>
            <a:r>
              <a:rPr lang="es-ES" sz="2400" b="1" dirty="0">
                <a:solidFill>
                  <a:srgbClr val="002060"/>
                </a:solidFill>
              </a:rPr>
              <a:t>recursos</a:t>
            </a:r>
            <a:r>
              <a:rPr lang="es-ES" sz="2400" dirty="0">
                <a:solidFill>
                  <a:srgbClr val="0070C0"/>
                </a:solidFill>
              </a:rPr>
              <a:t>, en la </a:t>
            </a:r>
            <a:r>
              <a:rPr lang="es-ES" sz="2400" b="1" dirty="0">
                <a:solidFill>
                  <a:srgbClr val="002060"/>
                </a:solidFill>
              </a:rPr>
              <a:t>adaptación a nuevos contextos </a:t>
            </a:r>
            <a:r>
              <a:rPr lang="es-ES" sz="2400" dirty="0">
                <a:solidFill>
                  <a:srgbClr val="0070C0"/>
                </a:solidFill>
              </a:rPr>
              <a:t>educativos, por pandemia </a:t>
            </a:r>
            <a:r>
              <a:rPr lang="es-ES" sz="2400" b="1" dirty="0">
                <a:solidFill>
                  <a:srgbClr val="002060"/>
                </a:solidFill>
              </a:rPr>
              <a:t>COVID-19</a:t>
            </a:r>
            <a:r>
              <a:rPr lang="es-ES" sz="2400" dirty="0">
                <a:solidFill>
                  <a:srgbClr val="0070C0"/>
                </a:solidFill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s-ES" sz="2400" dirty="0">
              <a:solidFill>
                <a:srgbClr val="0070C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s-ES" sz="2400" b="1" dirty="0">
                <a:solidFill>
                  <a:srgbClr val="002060"/>
                </a:solidFill>
              </a:rPr>
              <a:t>Evaluar las acciones </a:t>
            </a:r>
            <a:r>
              <a:rPr lang="es-ES" sz="2400" dirty="0">
                <a:solidFill>
                  <a:srgbClr val="0070C0"/>
                </a:solidFill>
              </a:rPr>
              <a:t>que se tomaron para </a:t>
            </a:r>
            <a:r>
              <a:rPr lang="es-ES" sz="2400" b="1" dirty="0">
                <a:solidFill>
                  <a:srgbClr val="002060"/>
                </a:solidFill>
              </a:rPr>
              <a:t>ajustarse</a:t>
            </a:r>
            <a:r>
              <a:rPr lang="es-ES" sz="2400" dirty="0">
                <a:solidFill>
                  <a:srgbClr val="0070C0"/>
                </a:solidFill>
              </a:rPr>
              <a:t> a la </a:t>
            </a:r>
            <a:r>
              <a:rPr lang="es-ES" sz="2400" b="1" dirty="0">
                <a:solidFill>
                  <a:srgbClr val="002060"/>
                </a:solidFill>
              </a:rPr>
              <a:t>nueva normalidad</a:t>
            </a:r>
            <a:endParaRPr lang="es-ES_tradnl" sz="2400" b="1" dirty="0">
              <a:solidFill>
                <a:srgbClr val="002060"/>
              </a:solidFill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0AF9EA8F-BC9D-49A7-973D-E88D3129BB64}"/>
              </a:ext>
            </a:extLst>
          </p:cNvPr>
          <p:cNvSpPr txBox="1">
            <a:spLocks/>
          </p:cNvSpPr>
          <p:nvPr/>
        </p:nvSpPr>
        <p:spPr>
          <a:xfrm>
            <a:off x="4248292" y="212246"/>
            <a:ext cx="2737853" cy="7842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b="1" dirty="0">
                <a:solidFill>
                  <a:srgbClr val="002060"/>
                </a:solidFill>
              </a:rPr>
              <a:t>Resumen</a:t>
            </a:r>
          </a:p>
        </p:txBody>
      </p:sp>
      <p:sp>
        <p:nvSpPr>
          <p:cNvPr id="21" name="Título 1">
            <a:extLst>
              <a:ext uri="{FF2B5EF4-FFF2-40B4-BE49-F238E27FC236}">
                <a16:creationId xmlns:a16="http://schemas.microsoft.com/office/drawing/2014/main" id="{7B532640-731F-4771-BCE5-95969F355F7B}"/>
              </a:ext>
            </a:extLst>
          </p:cNvPr>
          <p:cNvSpPr txBox="1">
            <a:spLocks/>
          </p:cNvSpPr>
          <p:nvPr/>
        </p:nvSpPr>
        <p:spPr>
          <a:xfrm>
            <a:off x="798109" y="2909887"/>
            <a:ext cx="593370" cy="1038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4000" b="1" dirty="0">
                <a:solidFill>
                  <a:srgbClr val="00206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95781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01EBE19B-53E8-49E1-8E2C-2F2A52244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735" y="147060"/>
            <a:ext cx="1026433" cy="84943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08C250E-5E8F-418D-BEB5-020927A45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819775"/>
            <a:ext cx="12192000" cy="103822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E10059B-5B68-4CE5-AC87-BFDF5A3CDB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9269" y="132521"/>
            <a:ext cx="4227443" cy="849435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1F8BDEB4-14D1-4B2A-8144-52E30551941E}"/>
              </a:ext>
            </a:extLst>
          </p:cNvPr>
          <p:cNvSpPr txBox="1"/>
          <p:nvPr/>
        </p:nvSpPr>
        <p:spPr>
          <a:xfrm>
            <a:off x="2581712" y="2016980"/>
            <a:ext cx="880886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s-ES" sz="2400" b="1" dirty="0">
                <a:solidFill>
                  <a:srgbClr val="002060"/>
                </a:solidFill>
              </a:rPr>
              <a:t>82.9 % </a:t>
            </a:r>
            <a:r>
              <a:rPr lang="es-ES" sz="2400" dirty="0">
                <a:solidFill>
                  <a:srgbClr val="0070C0"/>
                </a:solidFill>
              </a:rPr>
              <a:t>prefieren la implementación de prácticas, primero simuladas por software y luego armarlas en físico. </a:t>
            </a:r>
            <a:r>
              <a:rPr lang="es-ES" sz="2400" b="1" dirty="0">
                <a:solidFill>
                  <a:srgbClr val="002060"/>
                </a:solidFill>
              </a:rPr>
              <a:t>Modalidad híbrida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s-ES" sz="2400" dirty="0">
              <a:solidFill>
                <a:srgbClr val="0070C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s-ES" sz="2400" b="1" u="sng" dirty="0">
                <a:solidFill>
                  <a:srgbClr val="002060"/>
                </a:solidFill>
              </a:rPr>
              <a:t>Motivación</a:t>
            </a:r>
            <a:r>
              <a:rPr lang="es-ES" sz="2400" dirty="0">
                <a:solidFill>
                  <a:srgbClr val="0070C0"/>
                </a:solidFill>
              </a:rPr>
              <a:t>: ser ricas en </a:t>
            </a:r>
            <a:r>
              <a:rPr lang="es-ES" sz="2400" b="1" dirty="0">
                <a:solidFill>
                  <a:srgbClr val="002060"/>
                </a:solidFill>
              </a:rPr>
              <a:t>experiencias</a:t>
            </a:r>
            <a:r>
              <a:rPr lang="es-ES" sz="2400" dirty="0">
                <a:solidFill>
                  <a:srgbClr val="0070C0"/>
                </a:solidFill>
              </a:rPr>
              <a:t>, mayor </a:t>
            </a:r>
            <a:r>
              <a:rPr lang="es-ES" sz="2400" b="1" dirty="0">
                <a:solidFill>
                  <a:srgbClr val="002060"/>
                </a:solidFill>
              </a:rPr>
              <a:t>seguridad</a:t>
            </a:r>
            <a:r>
              <a:rPr lang="es-ES" sz="2400" dirty="0">
                <a:solidFill>
                  <a:srgbClr val="0070C0"/>
                </a:solidFill>
              </a:rPr>
              <a:t>, más </a:t>
            </a:r>
            <a:r>
              <a:rPr lang="es-ES" sz="2400" b="1" dirty="0">
                <a:solidFill>
                  <a:srgbClr val="002060"/>
                </a:solidFill>
              </a:rPr>
              <a:t>económicas</a:t>
            </a:r>
            <a:r>
              <a:rPr lang="es-ES" sz="2400" dirty="0">
                <a:solidFill>
                  <a:srgbClr val="0070C0"/>
                </a:solidFill>
              </a:rPr>
              <a:t>, </a:t>
            </a:r>
            <a:r>
              <a:rPr lang="es-ES" sz="2400" b="1" dirty="0">
                <a:solidFill>
                  <a:srgbClr val="002060"/>
                </a:solidFill>
              </a:rPr>
              <a:t>menor tiempo de construcción</a:t>
            </a:r>
            <a:r>
              <a:rPr lang="es-ES" sz="2400" dirty="0">
                <a:solidFill>
                  <a:srgbClr val="0070C0"/>
                </a:solidFill>
              </a:rPr>
              <a:t>, </a:t>
            </a:r>
            <a:r>
              <a:rPr lang="es-ES" sz="2400" b="1" dirty="0">
                <a:solidFill>
                  <a:srgbClr val="002060"/>
                </a:solidFill>
              </a:rPr>
              <a:t>uso mundial </a:t>
            </a:r>
            <a:r>
              <a:rPr lang="es-ES" sz="2400" dirty="0">
                <a:solidFill>
                  <a:srgbClr val="0070C0"/>
                </a:solidFill>
              </a:rPr>
              <a:t>y su </a:t>
            </a:r>
            <a:r>
              <a:rPr lang="es-ES" sz="2400" b="1" dirty="0">
                <a:solidFill>
                  <a:srgbClr val="002060"/>
                </a:solidFill>
              </a:rPr>
              <a:t>utilidad en la industria</a:t>
            </a:r>
            <a:r>
              <a:rPr lang="es-ES" sz="2400" dirty="0">
                <a:solidFill>
                  <a:srgbClr val="0070C0"/>
                </a:solidFill>
              </a:rPr>
              <a:t>, hacen que la simulación electrónicos de circuitos vaya ganando terreno en los circuitos en físico. </a:t>
            </a:r>
            <a:endParaRPr lang="es-ES_tradnl" sz="2400" b="1" dirty="0">
              <a:solidFill>
                <a:srgbClr val="002060"/>
              </a:solidFill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0AF9EA8F-BC9D-49A7-973D-E88D3129BB64}"/>
              </a:ext>
            </a:extLst>
          </p:cNvPr>
          <p:cNvSpPr txBox="1">
            <a:spLocks/>
          </p:cNvSpPr>
          <p:nvPr/>
        </p:nvSpPr>
        <p:spPr>
          <a:xfrm>
            <a:off x="4248292" y="212246"/>
            <a:ext cx="2737853" cy="7842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b="1" dirty="0">
                <a:solidFill>
                  <a:srgbClr val="002060"/>
                </a:solidFill>
              </a:rPr>
              <a:t>Resumen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4C06C19-8756-4FD3-B754-DCB7A205E2AE}"/>
              </a:ext>
            </a:extLst>
          </p:cNvPr>
          <p:cNvSpPr txBox="1">
            <a:spLocks/>
          </p:cNvSpPr>
          <p:nvPr/>
        </p:nvSpPr>
        <p:spPr>
          <a:xfrm>
            <a:off x="798109" y="2909887"/>
            <a:ext cx="593370" cy="1038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4000" b="1" dirty="0">
                <a:solidFill>
                  <a:srgbClr val="00206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36825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01EBE19B-53E8-49E1-8E2C-2F2A52244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735" y="147060"/>
            <a:ext cx="1026433" cy="84943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08C250E-5E8F-418D-BEB5-020927A45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819775"/>
            <a:ext cx="12192000" cy="103822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E10059B-5B68-4CE5-AC87-BFDF5A3CDB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9269" y="132521"/>
            <a:ext cx="4227443" cy="849435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04F8785-7004-455F-A995-19B89F8C320F}"/>
              </a:ext>
            </a:extLst>
          </p:cNvPr>
          <p:cNvSpPr txBox="1"/>
          <p:nvPr/>
        </p:nvSpPr>
        <p:spPr>
          <a:xfrm>
            <a:off x="2409712" y="2111106"/>
            <a:ext cx="9303026" cy="27938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dirty="0">
                <a:solidFill>
                  <a:srgbClr val="0070C0"/>
                </a:solidFill>
              </a:rPr>
              <a:t>Evaluar las acciones  que se tomaron </a:t>
            </a:r>
            <a:r>
              <a:rPr lang="es-MX" sz="24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prácticas de circuitos de </a:t>
            </a:r>
            <a:r>
              <a:rPr lang="es-MX" sz="2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laboratorio físico a virtual </a:t>
            </a:r>
            <a:r>
              <a:rPr lang="es-ES" sz="2400" dirty="0">
                <a:solidFill>
                  <a:srgbClr val="0070C0"/>
                </a:solidFill>
              </a:rPr>
              <a:t>para ajustarse a la </a:t>
            </a:r>
            <a:r>
              <a:rPr lang="es-ES" sz="2400" b="1" dirty="0">
                <a:solidFill>
                  <a:srgbClr val="002060"/>
                </a:solidFill>
              </a:rPr>
              <a:t>nueva normalidad </a:t>
            </a:r>
            <a:r>
              <a:rPr lang="es-ES" sz="2400" dirty="0">
                <a:solidFill>
                  <a:srgbClr val="0070C0"/>
                </a:solidFill>
              </a:rPr>
              <a:t>por causa de la pandemia </a:t>
            </a:r>
            <a:r>
              <a:rPr lang="es-ES" sz="2400" b="1" dirty="0">
                <a:solidFill>
                  <a:srgbClr val="002060"/>
                </a:solidFill>
              </a:rPr>
              <a:t>COVID-19</a:t>
            </a:r>
            <a:r>
              <a:rPr lang="es-ES" sz="2400" dirty="0">
                <a:solidFill>
                  <a:srgbClr val="0070C0"/>
                </a:solidFill>
              </a:rPr>
              <a:t>, y la percepción de los </a:t>
            </a:r>
            <a:r>
              <a:rPr lang="es-ES" sz="2400" b="1" dirty="0">
                <a:solidFill>
                  <a:srgbClr val="002060"/>
                </a:solidFill>
              </a:rPr>
              <a:t>alumnos</a:t>
            </a:r>
            <a:r>
              <a:rPr lang="es-ES" sz="2400" dirty="0">
                <a:solidFill>
                  <a:srgbClr val="0070C0"/>
                </a:solidFill>
              </a:rPr>
              <a:t> sobre las </a:t>
            </a:r>
            <a:r>
              <a:rPr lang="es-ES" sz="2400" b="1" dirty="0">
                <a:solidFill>
                  <a:srgbClr val="002060"/>
                </a:solidFill>
              </a:rPr>
              <a:t>estrategias y herramientas didácticas </a:t>
            </a:r>
            <a:r>
              <a:rPr lang="es-ES" sz="2400" dirty="0">
                <a:solidFill>
                  <a:srgbClr val="0070C0"/>
                </a:solidFill>
              </a:rPr>
              <a:t>que se implementaron.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0AF9EA8F-BC9D-49A7-973D-E88D3129BB64}"/>
              </a:ext>
            </a:extLst>
          </p:cNvPr>
          <p:cNvSpPr txBox="1">
            <a:spLocks/>
          </p:cNvSpPr>
          <p:nvPr/>
        </p:nvSpPr>
        <p:spPr>
          <a:xfrm>
            <a:off x="4365377" y="73086"/>
            <a:ext cx="2695848" cy="1016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b="1" dirty="0">
                <a:solidFill>
                  <a:srgbClr val="002060"/>
                </a:solidFill>
              </a:rPr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val="1191048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01EBE19B-53E8-49E1-8E2C-2F2A52244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735" y="147060"/>
            <a:ext cx="1026433" cy="84943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08C250E-5E8F-418D-BEB5-020927A45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819775"/>
            <a:ext cx="12192000" cy="103822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E10059B-5B68-4CE5-AC87-BFDF5A3CDB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9269" y="132521"/>
            <a:ext cx="4227443" cy="849435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id="{0AF9EA8F-BC9D-49A7-973D-E88D3129BB64}"/>
              </a:ext>
            </a:extLst>
          </p:cNvPr>
          <p:cNvSpPr txBox="1">
            <a:spLocks/>
          </p:cNvSpPr>
          <p:nvPr/>
        </p:nvSpPr>
        <p:spPr>
          <a:xfrm>
            <a:off x="3655896" y="147060"/>
            <a:ext cx="3922644" cy="1016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600" b="1" dirty="0">
                <a:solidFill>
                  <a:srgbClr val="002060"/>
                </a:solidFill>
              </a:rPr>
              <a:t>Practica Docente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09AC50B1-060E-4A5D-9471-CC2B629D92CC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805" y="1163092"/>
            <a:ext cx="8839201" cy="46566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614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01EBE19B-53E8-49E1-8E2C-2F2A52244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735" y="147060"/>
            <a:ext cx="1026433" cy="84943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08C250E-5E8F-418D-BEB5-020927A45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819775"/>
            <a:ext cx="12192000" cy="103822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E10059B-5B68-4CE5-AC87-BFDF5A3CDB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9269" y="132521"/>
            <a:ext cx="4227443" cy="849435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04F8785-7004-455F-A995-19B89F8C320F}"/>
              </a:ext>
            </a:extLst>
          </p:cNvPr>
          <p:cNvSpPr txBox="1"/>
          <p:nvPr/>
        </p:nvSpPr>
        <p:spPr>
          <a:xfrm>
            <a:off x="2468735" y="2032079"/>
            <a:ext cx="9303026" cy="27938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400" b="1" dirty="0">
                <a:solidFill>
                  <a:srgbClr val="002060"/>
                </a:solidFill>
              </a:rPr>
              <a:t>66 alumnos de </a:t>
            </a:r>
            <a:r>
              <a:rPr lang="es-E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Seminario de Comunicaciones </a:t>
            </a:r>
            <a:r>
              <a:rPr lang="es-ES" sz="2400" b="1" dirty="0">
                <a:solidFill>
                  <a:srgbClr val="002060"/>
                </a:solidFill>
              </a:rPr>
              <a:t>INCE </a:t>
            </a:r>
            <a:r>
              <a:rPr lang="es-E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(CUCEI) </a:t>
            </a:r>
            <a:r>
              <a:rPr lang="es-ES" sz="2400" dirty="0">
                <a:solidFill>
                  <a:srgbClr val="0070C0"/>
                </a:solidFill>
              </a:rPr>
              <a:t>de la Universidad de Guadalajara. </a:t>
            </a:r>
          </a:p>
          <a:p>
            <a:pPr>
              <a:lnSpc>
                <a:spcPct val="150000"/>
              </a:lnSpc>
            </a:pPr>
            <a:endParaRPr lang="es-ES" sz="2400" dirty="0">
              <a:solidFill>
                <a:srgbClr val="0070C0"/>
              </a:solidFill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rgbClr val="0070C0"/>
                </a:solidFill>
              </a:rPr>
              <a:t>Estudiantes realizaron sus </a:t>
            </a:r>
            <a:r>
              <a:rPr lang="es-ES" sz="2400" b="1" dirty="0">
                <a:solidFill>
                  <a:srgbClr val="002060"/>
                </a:solidFill>
              </a:rPr>
              <a:t>practicas simulados en software</a:t>
            </a:r>
            <a:r>
              <a:rPr lang="es-ES" sz="2400" dirty="0">
                <a:solidFill>
                  <a:srgbClr val="0070C0"/>
                </a:solidFill>
              </a:rPr>
              <a:t>, en lo que va del semestre </a:t>
            </a:r>
            <a:r>
              <a:rPr lang="es-ES" sz="2400" b="1" dirty="0">
                <a:solidFill>
                  <a:srgbClr val="002060"/>
                </a:solidFill>
              </a:rPr>
              <a:t>2020B</a:t>
            </a:r>
            <a:endParaRPr lang="es-ES_tradnl" sz="2400" b="1" dirty="0">
              <a:solidFill>
                <a:srgbClr val="002060"/>
              </a:solidFill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0AF9EA8F-BC9D-49A7-973D-E88D3129BB64}"/>
              </a:ext>
            </a:extLst>
          </p:cNvPr>
          <p:cNvSpPr txBox="1">
            <a:spLocks/>
          </p:cNvSpPr>
          <p:nvPr/>
        </p:nvSpPr>
        <p:spPr>
          <a:xfrm>
            <a:off x="3790122" y="73086"/>
            <a:ext cx="3829877" cy="1016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b="1" dirty="0">
                <a:solidFill>
                  <a:srgbClr val="002060"/>
                </a:solidFill>
              </a:rPr>
              <a:t>Participantes</a:t>
            </a:r>
          </a:p>
        </p:txBody>
      </p:sp>
    </p:spTree>
    <p:extLst>
      <p:ext uri="{BB962C8B-B14F-4D97-AF65-F5344CB8AC3E}">
        <p14:creationId xmlns:p14="http://schemas.microsoft.com/office/powerpoint/2010/main" val="3985148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01EBE19B-53E8-49E1-8E2C-2F2A52244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735" y="147060"/>
            <a:ext cx="1026433" cy="84943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08C250E-5E8F-418D-BEB5-020927A45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819775"/>
            <a:ext cx="12192000" cy="103822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E10059B-5B68-4CE5-AC87-BFDF5A3CDB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9269" y="132521"/>
            <a:ext cx="4227443" cy="849435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id="{0AF9EA8F-BC9D-49A7-973D-E88D3129BB64}"/>
              </a:ext>
            </a:extLst>
          </p:cNvPr>
          <p:cNvSpPr txBox="1">
            <a:spLocks/>
          </p:cNvSpPr>
          <p:nvPr/>
        </p:nvSpPr>
        <p:spPr>
          <a:xfrm>
            <a:off x="4118871" y="132520"/>
            <a:ext cx="2996695" cy="1138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600" b="1" dirty="0">
                <a:solidFill>
                  <a:srgbClr val="002060"/>
                </a:solidFill>
              </a:rPr>
              <a:t>Resultados</a:t>
            </a:r>
          </a:p>
        </p:txBody>
      </p:sp>
      <p:pic>
        <p:nvPicPr>
          <p:cNvPr id="2" name="Picture 2" descr="Gráfico de respuestas de formularios. Título de la pregunta: 1. Si se utilizara un simulador para las prácticas, ¿Cuál prefieres?. Número de respuestas: 123 respuestas.">
            <a:extLst>
              <a:ext uri="{FF2B5EF4-FFF2-40B4-BE49-F238E27FC236}">
                <a16:creationId xmlns:a16="http://schemas.microsoft.com/office/drawing/2014/main" id="{70942F20-8626-4415-9081-5F96D17332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408" y="1438322"/>
            <a:ext cx="9475304" cy="398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2DEA60F2-059F-4C6C-90EC-16D9815B25F4}"/>
              </a:ext>
            </a:extLst>
          </p:cNvPr>
          <p:cNvSpPr txBox="1">
            <a:spLocks/>
          </p:cNvSpPr>
          <p:nvPr/>
        </p:nvSpPr>
        <p:spPr>
          <a:xfrm>
            <a:off x="798109" y="2909887"/>
            <a:ext cx="593370" cy="1038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4000" b="1" dirty="0">
                <a:solidFill>
                  <a:srgbClr val="00206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220315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Conectactica">
      <a:dk1>
        <a:sysClr val="windowText" lastClr="000000"/>
      </a:dk1>
      <a:lt1>
        <a:sysClr val="window" lastClr="FFFFFF"/>
      </a:lt1>
      <a:dk2>
        <a:srgbClr val="4A4843"/>
      </a:dk2>
      <a:lt2>
        <a:srgbClr val="E7E6E6"/>
      </a:lt2>
      <a:accent1>
        <a:srgbClr val="FF6F61"/>
      </a:accent1>
      <a:accent2>
        <a:srgbClr val="F1B038"/>
      </a:accent2>
      <a:accent3>
        <a:srgbClr val="9A9738"/>
      </a:accent3>
      <a:accent4>
        <a:srgbClr val="50BF57"/>
      </a:accent4>
      <a:accent5>
        <a:srgbClr val="00AD99"/>
      </a:accent5>
      <a:accent6>
        <a:srgbClr val="0088E3"/>
      </a:accent6>
      <a:hlink>
        <a:srgbClr val="9B40E2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450</Words>
  <Application>Microsoft Office PowerPoint</Application>
  <PresentationFormat>Panorámica</PresentationFormat>
  <Paragraphs>71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dvt</dc:creator>
  <cp:lastModifiedBy> </cp:lastModifiedBy>
  <cp:revision>66</cp:revision>
  <dcterms:created xsi:type="dcterms:W3CDTF">2019-07-23T19:48:35Z</dcterms:created>
  <dcterms:modified xsi:type="dcterms:W3CDTF">2020-11-12T19:01:16Z</dcterms:modified>
</cp:coreProperties>
</file>