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1597819"/>
            <a:ext cx="7772400" cy="1102521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154780"/>
            <a:ext cx="2057400" cy="3290890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154780"/>
            <a:ext cx="6019800" cy="329089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3305176"/>
            <a:ext cx="7772401" cy="1021558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Texto del título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180033"/>
            <a:ext cx="7772401" cy="112514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900112"/>
            <a:ext cx="4038600" cy="2545559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151333"/>
            <a:ext cx="4040188" cy="47982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6" y="1151333"/>
            <a:ext cx="4041777" cy="479824"/>
          </a:xfrm>
          <a:prstGeom prst="rect">
            <a:avLst/>
          </a:prstGeom>
        </p:spPr>
        <p:txBody>
          <a:bodyPr anchor="b"/>
          <a:lstStyle/>
          <a:p>
            <a:pPr marL="288035" indent="-288035" defTabSz="768095">
              <a:spcBef>
                <a:spcPts val="500"/>
              </a:spcBef>
              <a:defRPr sz="2688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1" y="204785"/>
            <a:ext cx="3008315" cy="87154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04788"/>
            <a:ext cx="5111750" cy="4389836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200" y="1076326"/>
            <a:ext cx="3008316" cy="3518297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3600450"/>
            <a:ext cx="5486402" cy="425054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Texto del título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459581"/>
            <a:ext cx="5486402" cy="30861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4025503"/>
            <a:ext cx="5486402" cy="60364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21" y="4769565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899591" y="555526"/>
            <a:ext cx="5978874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Competencias genéricas interpersonales</a:t>
            </a:r>
          </a:p>
        </p:txBody>
      </p:sp>
      <p:sp>
        <p:nvSpPr>
          <p:cNvPr id="141" name="Shape 141"/>
          <p:cNvSpPr/>
          <p:nvPr/>
        </p:nvSpPr>
        <p:spPr>
          <a:xfrm>
            <a:off x="909012" y="1283778"/>
            <a:ext cx="3731396" cy="258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Adaptación al entorno.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¿Cuáles serían las razones por las que consideras que tu curso en forma virtual facilita tu aprendizaje?, se tuvieron respuestas como la siguiente: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A4: Es lo mismo que en clases solo que en línea y es un poco más fácil el entender ya que puedo ver la clase grabada para volver a retomar algo que no entendí.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</p:txBody>
      </p:sp>
      <p:sp>
        <p:nvSpPr>
          <p:cNvPr id="142" name="Shape 142"/>
          <p:cNvSpPr/>
          <p:nvPr/>
        </p:nvSpPr>
        <p:spPr>
          <a:xfrm>
            <a:off x="5001576" y="1305556"/>
            <a:ext cx="3731396" cy="204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Esta competencia abarca la doble habilidad, de </a:t>
            </a:r>
            <a:r>
              <a:rPr i="1"/>
              <a:t>resistir</a:t>
            </a:r>
            <a:r>
              <a:t> para seguir actuando con efectividad y la destreza de adaptarse a las nuevas circunstancias manteniendo el estado de equilibrio en el nuevo contexto.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El 77%  (17 de 22 alumnos), lograron afrontar los retos ante situaciones cambiantes y novedosas si ver afectado su nivel de efectividad, con indicadores como: Control del tiempo y la autogestión.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4853482" y="1288304"/>
            <a:ext cx="3731396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 defTabSz="825500">
              <a:spcBef>
                <a:spcPts val="5900"/>
              </a:spcBef>
              <a:defRPr sz="1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45" name="Shape 145"/>
          <p:cNvSpPr/>
          <p:nvPr/>
        </p:nvSpPr>
        <p:spPr>
          <a:xfrm>
            <a:off x="899591" y="555526"/>
            <a:ext cx="5978874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Competencias genéricas sistémicas</a:t>
            </a:r>
          </a:p>
        </p:txBody>
      </p:sp>
      <p:sp>
        <p:nvSpPr>
          <p:cNvPr id="146" name="Shape 146"/>
          <p:cNvSpPr/>
          <p:nvPr/>
        </p:nvSpPr>
        <p:spPr>
          <a:xfrm>
            <a:off x="814882" y="1199404"/>
            <a:ext cx="3731397" cy="1869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Innovación. Sobre la pregunta cuatro de la encuesta: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De las acciones que realiza tu profesora selecciona aquellas que han potenciado tu aprendizaje: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A7:Video conferencia, Exposición electrónica compartida para consultas posteriores a la clase, atención personalizada a través de los correos o plataformas, manejo de plataformas virtuales para elaboración de prácticas y actividades, información para consulta en plataforma virtual. </a:t>
            </a:r>
          </a:p>
        </p:txBody>
      </p:sp>
      <p:sp>
        <p:nvSpPr>
          <p:cNvPr id="147" name="Shape 147"/>
          <p:cNvSpPr/>
          <p:nvPr/>
        </p:nvSpPr>
        <p:spPr>
          <a:xfrm>
            <a:off x="4949633" y="1199404"/>
            <a:ext cx="3731397" cy="98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Los estudiantes lograron introducir nuevos procedimientos y acciones en su propio proceso de trabajo. El desarrollo de esta competencia se refiere a dar una respuesta satisfactoria a las necesidades y demandas personales y organizativas.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899592" y="555526"/>
            <a:ext cx="5472608" cy="802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Compilado de las competencias de los alumnos</a:t>
            </a:r>
          </a:p>
        </p:txBody>
      </p:sp>
      <p:pic>
        <p:nvPicPr>
          <p:cNvPr id="150" name="image4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46534" y="1503924"/>
            <a:ext cx="4755922" cy="2492635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Shape 151"/>
          <p:cNvSpPr/>
          <p:nvPr/>
        </p:nvSpPr>
        <p:spPr>
          <a:xfrm>
            <a:off x="319627" y="1610726"/>
            <a:ext cx="3436129" cy="1869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El 100% de los alumnos dieron muestra de haber desarrollado las competencias: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Innovación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Competencia digital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Orientación al aprendizaje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Éstas dos últimas, propician el desarrollo de habilidades cognitivas, capacidades metodológicas, tecnológicas y lingüísticas.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4853482" y="1288304"/>
            <a:ext cx="3731396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 defTabSz="825500">
              <a:spcBef>
                <a:spcPts val="5900"/>
              </a:spcBef>
              <a:defRPr sz="120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54" name="Shape 154"/>
          <p:cNvSpPr/>
          <p:nvPr/>
        </p:nvSpPr>
        <p:spPr>
          <a:xfrm>
            <a:off x="899591" y="555526"/>
            <a:ext cx="5978874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Aportaciones y conclusiones</a:t>
            </a:r>
          </a:p>
        </p:txBody>
      </p:sp>
      <p:sp>
        <p:nvSpPr>
          <p:cNvPr id="155" name="Shape 155"/>
          <p:cNvSpPr/>
          <p:nvPr/>
        </p:nvSpPr>
        <p:spPr>
          <a:xfrm>
            <a:off x="814882" y="1199404"/>
            <a:ext cx="3731397" cy="2758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Es fundamental la experiencia y formación del docente para asumir el rol de guía ante el cambio súbito de ambientes de aprendizaje.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Seleccionar las estrategias adecuadas que coadyuven tanto al logro de los objetivos del curso, como al aprendizaje de los estudiantes.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Los discursos recuperados en los instrumentos aplicados mostraron cómo se valora el apoyo y asesoría oportuna del profesor.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Aun cuando las condiciones sean adversas, es posible continuar el proceso educativo fuera de las aulas presenciales, con el compromiso de los involucrados.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/>
        </p:nvSpPr>
        <p:spPr>
          <a:xfrm>
            <a:off x="912292" y="568226"/>
            <a:ext cx="5472608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Referencias</a:t>
            </a:r>
          </a:p>
        </p:txBody>
      </p:sp>
      <p:sp>
        <p:nvSpPr>
          <p:cNvPr id="158" name="Shape 158"/>
          <p:cNvSpPr/>
          <p:nvPr/>
        </p:nvSpPr>
        <p:spPr>
          <a:xfrm>
            <a:off x="865682" y="1152047"/>
            <a:ext cx="3731397" cy="311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2" marL="104598" indent="-104598"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ALTBACH, P. G., De Wit, H. (25 de marzo de 2020). </a:t>
            </a:r>
            <a:r>
              <a:rPr i="1"/>
              <a:t>El impacto del coronavirus en la educación superior</a:t>
            </a:r>
            <a:r>
              <a:t>. Nexos. Recuperado el 25 de marzo de 2020. https://educacion.nexos.com.mx/?p=2221. </a:t>
            </a:r>
          </a:p>
          <a:p>
            <a:pPr lvl="2" marL="104598" indent="-104598"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COMISIÓN Técnica Consultiva de Ingeniería de la Dirección General de Profesiones. (23 de septiembre de 2015). </a:t>
            </a:r>
            <a:r>
              <a:rPr i="1"/>
              <a:t>Propuesta de Modelo de Formación para los ingenieros mexicanos</a:t>
            </a:r>
            <a:r>
              <a:t>. Secretaria de Educación Pública. Recuperado el 01 de abril de 2020. https://www.uv.mx/cq/files/ 2013/01/Propuesta-de-Modelo-de-Formacion-para-los-ingenieros- mexicanos.pdf. </a:t>
            </a:r>
          </a:p>
          <a:p>
            <a:pPr lvl="2" marL="104598" indent="-104598"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FERNÁNDEZ, M. A., Herrera, L. N., Hernández, D., Nolasco, R., &amp; De la Rosa, R. (01 de abril de 2020). </a:t>
            </a:r>
            <a:r>
              <a:rPr i="1"/>
              <a:t>Lecciones del Covid-19 para el sistema educativo mexicano</a:t>
            </a:r>
            <a:r>
              <a:t>. Nexos. Recuperado el 20 de abril de 2020. https:// educacion.nexos.com.mx/?p=2228. </a:t>
            </a:r>
          </a:p>
        </p:txBody>
      </p:sp>
      <p:sp>
        <p:nvSpPr>
          <p:cNvPr id="159" name="Shape 159"/>
          <p:cNvSpPr/>
          <p:nvPr/>
        </p:nvSpPr>
        <p:spPr>
          <a:xfrm>
            <a:off x="4739182" y="1110504"/>
            <a:ext cx="3731396" cy="2936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68098" indent="-127000"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GIMENO Sacristán, J., Pérez Gómez A.I., Martínez Rodríguez, J. B., Torres Santomé, J., Ángulo Rasco, F., Álvarez Méndez, J. M. (2013). </a:t>
            </a:r>
            <a:r>
              <a:rPr i="1"/>
              <a:t>Educar por competencias, ¿qué hay de nuevo?. </a:t>
            </a:r>
            <a:r>
              <a:t>España: Colofón. </a:t>
            </a:r>
            <a:endParaRPr sz="2200"/>
          </a:p>
          <a:p>
            <a:pPr marL="168098" indent="-127000"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MIRANDA, F. (14 de marzo de 2020). </a:t>
            </a:r>
            <a:r>
              <a:rPr i="1"/>
              <a:t>Por coronavirus, más de 36 millones de alumnos se quedarán sin clases</a:t>
            </a:r>
            <a:r>
              <a:t>. Milenio. Recuperado el 22 de abril de 2020. https://www.milenio.com/mileniotv/politica/coronavirus-36-millones- alumnos-quedaran-clases. </a:t>
            </a:r>
          </a:p>
          <a:p>
            <a:pPr marL="168098" indent="-127000"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NOTICIAS ONU. (05 de marzo de 2020). </a:t>
            </a:r>
            <a:r>
              <a:rPr i="1"/>
              <a:t>Cierre de escuelas por el coronavirus: hay 850 millones de niños y jóvenes afectados</a:t>
            </a:r>
            <a:r>
              <a:t>. ONU. Recuperado el 25 de marzo 2020. https://news.un.org/es/story/2020/03/1470641.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912292" y="593626"/>
            <a:ext cx="5472608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Referencias</a:t>
            </a:r>
          </a:p>
        </p:txBody>
      </p:sp>
      <p:sp>
        <p:nvSpPr>
          <p:cNvPr id="162" name="Shape 162"/>
          <p:cNvSpPr/>
          <p:nvPr/>
        </p:nvSpPr>
        <p:spPr>
          <a:xfrm>
            <a:off x="941882" y="1190743"/>
            <a:ext cx="3731397" cy="2758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55398" indent="-127000"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PALACIOS Cruz, M., Santos, E., Velázquez Cervantes, M. A., León Juárez, M. (20 de marzo de 2020). </a:t>
            </a:r>
            <a:r>
              <a:rPr i="1"/>
              <a:t>COVID-19, Una emergencia de salud pública mundial</a:t>
            </a:r>
            <a:r>
              <a:t>. NCBI. Recuperado el 25 de marzo de 2020</a:t>
            </a:r>
            <a:r>
              <a:rPr i="1"/>
              <a:t>. </a:t>
            </a:r>
            <a:r>
              <a:t>https:// www.ncbi.nlm.nih.gov/pmc/articles/PMC7102523/. </a:t>
            </a:r>
          </a:p>
          <a:p>
            <a:pPr marL="155398" indent="-127000"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UNESCO. (16 de febrero de 2020). </a:t>
            </a:r>
            <a:r>
              <a:rPr i="1"/>
              <a:t>Impacto de la COVID-19 en la educación</a:t>
            </a:r>
            <a:r>
              <a:t>. UNESCO. Recuperado el 11 de junio de 2020. https://es.unesco.org/ covid19/educationresponse. </a:t>
            </a:r>
            <a:endParaRPr sz="2200"/>
          </a:p>
          <a:p>
            <a:pPr marL="155398" indent="-127000"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VILLA Sánchez, A., Poblete Ruiz, M. (2007). Aprendizaje Basado en Competencias. Una propuesta para la evaluación de las competencias genéricas. España: Mensajero.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2399058" y="1814828"/>
            <a:ext cx="5184580" cy="802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El nuevo escenario para el desarrollo de competencias en la virtualidad</a:t>
            </a:r>
          </a:p>
        </p:txBody>
      </p:sp>
      <p:sp>
        <p:nvSpPr>
          <p:cNvPr id="114" name="Shape 114"/>
          <p:cNvSpPr/>
          <p:nvPr/>
        </p:nvSpPr>
        <p:spPr>
          <a:xfrm>
            <a:off x="3356371" y="3313739"/>
            <a:ext cx="3960441" cy="65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 defTabSz="825500">
              <a:defRPr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Adriana Cecilia Avelar Dueñas</a:t>
            </a:r>
            <a:br/>
            <a:r>
              <a:t>Marcia Leticia Márquez Hernández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899592" y="555526"/>
            <a:ext cx="5472608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Introducción</a:t>
            </a:r>
          </a:p>
        </p:txBody>
      </p:sp>
      <p:sp>
        <p:nvSpPr>
          <p:cNvPr id="117" name="Shape 117"/>
          <p:cNvSpPr/>
          <p:nvPr/>
        </p:nvSpPr>
        <p:spPr>
          <a:xfrm>
            <a:off x="827582" y="1275604"/>
            <a:ext cx="3731397" cy="2580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Ante el cambio en el escenario para realizar las actividades académicas, se aborda este tema debido a la contingencia de salud que está presente.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Con este nuevo escenario educativo, las prácticas se han tenido que enfrentar con cambios drásticos en las estructuras que se venían desarrollando.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Pretendiendo entonces, visualizar dichos escenarios a través de la recuperación de la experiencias en la transición a la virtualidad. Para ello, se realizó un estudio a un grupo de alumnos de la carrera en Ingeniería Electrónica y Computación del Centro Universitario de los Lagos en el calendario 2020A.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899592" y="555526"/>
            <a:ext cx="5472608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El problema</a:t>
            </a:r>
          </a:p>
        </p:txBody>
      </p:sp>
      <p:sp>
        <p:nvSpPr>
          <p:cNvPr id="120" name="Shape 120"/>
          <p:cNvSpPr/>
          <p:nvPr/>
        </p:nvSpPr>
        <p:spPr>
          <a:xfrm>
            <a:off x="814882" y="1021604"/>
            <a:ext cx="3731397" cy="3469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En Diciembre del 2019 surgieron en Wuhan [China] múltiples casos de neumonía, originados por un nuevo coronavirus, conocido hoy en día por COVID-19.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El 13 de Febrero esta enfermedad se catalogó como una emergencia de salud pública a nivel mundial.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En el ámbito escolar: En México, las clases presenciales fueron canceladas según la SEP el día 20 de Marzo del 2020 siendo un total de 36 millones 635 mil alumnos del sistema educativo nacional enviados a casa, entre ellos 3 millones 943 mil 544 estudiantes de educación superior (Miranda, 2020). Universitario de los Lagos en el calendario 2020A.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Situados en el Centro Universitario de los Lagos, de la Universidad de Guadalajara, en Lagos de Moreno, Jalisco, se planteó la siguiente pregunta: </a:t>
            </a:r>
          </a:p>
        </p:txBody>
      </p:sp>
      <p:sp>
        <p:nvSpPr>
          <p:cNvPr id="121" name="Shape 121"/>
          <p:cNvSpPr/>
          <p:nvPr/>
        </p:nvSpPr>
        <p:spPr>
          <a:xfrm>
            <a:off x="4713782" y="1014728"/>
            <a:ext cx="3731396" cy="1336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¿Cuáles fueron las competencias genéricas desarrolladas por los estudiantes de la Licenciatura en Ingeniería en Electrónica y Computación en el curso de Circuitos eléctricos de CD, del ciclo 2020A ante el cambio en el escenario para realizar las actividades académicas?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899592" y="555526"/>
            <a:ext cx="5472608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Objetivo</a:t>
            </a:r>
          </a:p>
        </p:txBody>
      </p:sp>
      <p:sp>
        <p:nvSpPr>
          <p:cNvPr id="124" name="Shape 124"/>
          <p:cNvSpPr/>
          <p:nvPr/>
        </p:nvSpPr>
        <p:spPr>
          <a:xfrm>
            <a:off x="827582" y="1275604"/>
            <a:ext cx="3731397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defRPr sz="12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Identificar las competencias genéricas desarrolladas por los estudiantes de la Licenciatura en Ingeniería en electrónica y computación en el curso de Circuitos eléctricos de CD, del ciclo 2020A ante el cambio en el escenario para realizar las actividades académicas.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899592" y="555526"/>
            <a:ext cx="5472608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Marco teórico</a:t>
            </a:r>
          </a:p>
        </p:txBody>
      </p:sp>
      <p:sp>
        <p:nvSpPr>
          <p:cNvPr id="127" name="Shape 127"/>
          <p:cNvSpPr/>
          <p:nvPr/>
        </p:nvSpPr>
        <p:spPr>
          <a:xfrm>
            <a:off x="840282" y="1212104"/>
            <a:ext cx="3731397" cy="3761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“Las competencias genéricas deben desarrollar las competencias básicas que ayuden a las personas a satisfacer sus necesidades personales; consistentes con una ética e incluyendo en el concepto de éxito en la vida, las relaciones con los demás, con el entorno físico y social.” (Villa &amp; Poblete, 2007, p. 43). </a:t>
            </a: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Según la Comisión Técnica Consultiva de Ingeniería de la Dirección general de profesionales en México: </a:t>
            </a: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endParaRPr>
              <a:latin typeface="Times"/>
              <a:ea typeface="Times"/>
              <a:cs typeface="Times"/>
              <a:sym typeface="Times"/>
            </a:endParaRP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i="1"/>
              <a:t>“</a:t>
            </a:r>
            <a:r>
              <a:t>Los ingenieros tienen como su función principal hallar soluciones a problemas mediante herramientas tecnológicas y científicas; por lo que el ingeniero debe tener una gran capacidad visual espacial para realizar distintas cosas y hacer uso del ingenio que le caracteriza</a:t>
            </a:r>
            <a:r>
              <a:rPr i="1"/>
              <a:t>” </a:t>
            </a:r>
            <a:r>
              <a:t>(2015, p. 13). </a:t>
            </a:r>
            <a:endParaRPr i="1" sz="4400"/>
          </a:p>
        </p:txBody>
      </p:sp>
      <p:sp>
        <p:nvSpPr>
          <p:cNvPr id="128" name="Shape 128"/>
          <p:cNvSpPr/>
          <p:nvPr/>
        </p:nvSpPr>
        <p:spPr>
          <a:xfrm>
            <a:off x="4916982" y="1212104"/>
            <a:ext cx="3731396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Así pues, las competencias y habilidades deseables para la formación de ingenieros son de dos tipos: genéricas y específicas.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899592" y="555526"/>
            <a:ext cx="5472608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Metodología</a:t>
            </a:r>
          </a:p>
        </p:txBody>
      </p:sp>
      <p:sp>
        <p:nvSpPr>
          <p:cNvPr id="131" name="Shape 131"/>
          <p:cNvSpPr/>
          <p:nvPr/>
        </p:nvSpPr>
        <p:spPr>
          <a:xfrm>
            <a:off x="827582" y="1275604"/>
            <a:ext cx="3731397" cy="222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 empleó un enfoque que incluye el paradigma cualitativo, técnica de la observación y el cuestionario como instrumento.</a:t>
            </a: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 diseñó un cuestionario con 19 preguntas para la encuesta. </a:t>
            </a:r>
            <a:endParaRPr sz="4800"/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 extrajo información de la lista de cotejo, instrumento que permite concentrar la información de las actividades realizadas por los alumnos.</a:t>
            </a:r>
            <a:endParaRPr sz="4800"/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El grupo de estudio estuvo constituido por 22 estudiantes del curso de Circuitos Eléctricos de CD, de la licenciatura en Ingeniería en Electrónica y Computación.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899592" y="555526"/>
            <a:ext cx="5472608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Análisis de resultados</a:t>
            </a:r>
          </a:p>
        </p:txBody>
      </p:sp>
      <p:sp>
        <p:nvSpPr>
          <p:cNvPr id="134" name="Shape 134"/>
          <p:cNvSpPr/>
          <p:nvPr/>
        </p:nvSpPr>
        <p:spPr>
          <a:xfrm>
            <a:off x="827582" y="1275604"/>
            <a:ext cx="3731397" cy="1158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 encontró dentro de cada categoría según su tipo, el desarrollo de diversas competencias genéricas: </a:t>
            </a: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Instrumentales, </a:t>
            </a: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Interpersonales y </a:t>
            </a:r>
          </a:p>
          <a:p>
            <a:pPr algn="just">
              <a:defRPr sz="12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Sistémicas.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814882" y="1199404"/>
            <a:ext cx="3731397" cy="296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Gestión del tiempo.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A1: Disfruté de otras actividades, al focalizarme en mis tareas, administré mejor mi tiempo.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Orientación al aprendizaje.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¿Cuáles serían las razones por las que consideras tu curso de forma virtual potencia tu aprendizaje? 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A1: Porque la maestra está al pendiente de los temas, nos explica mucho y nos da tiempo para nosotros desarrollar los ejercicios y después de ello ver las dudas. </a:t>
            </a:r>
          </a:p>
          <a:p>
            <a:pPr algn="just">
              <a:defRPr sz="14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A2: Porque hago más a conciencia las cosas, y sola voy formando mi manera de aprender. </a:t>
            </a:r>
          </a:p>
        </p:txBody>
      </p:sp>
      <p:sp>
        <p:nvSpPr>
          <p:cNvPr id="137" name="Shape 137"/>
          <p:cNvSpPr/>
          <p:nvPr/>
        </p:nvSpPr>
        <p:spPr>
          <a:xfrm>
            <a:off x="899591" y="555526"/>
            <a:ext cx="5978874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Competencias genéricas instrumentales</a:t>
            </a:r>
          </a:p>
        </p:txBody>
      </p:sp>
      <p:sp>
        <p:nvSpPr>
          <p:cNvPr id="138" name="Shape 138"/>
          <p:cNvSpPr/>
          <p:nvPr/>
        </p:nvSpPr>
        <p:spPr>
          <a:xfrm>
            <a:off x="4688382" y="1199404"/>
            <a:ext cx="3731396" cy="169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El 81.8% desarrollaron la competencia gestión del tiempo, al planificar su actividad individual a lo largo del semestre, esto se observó en la entrega a tiempo de tareas.</a:t>
            </a: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</a:p>
          <a:p>
            <a:pPr algn="just">
              <a:defRPr sz="1200">
                <a:latin typeface="+mn-lt"/>
                <a:ea typeface="+mn-ea"/>
                <a:cs typeface="+mn-cs"/>
                <a:sym typeface="Calibri"/>
              </a:defRPr>
            </a:pPr>
            <a:r>
              <a:t>El 100% desarrolló la competencia orientación al aprendizaje, al emplear nuevas estrategias y técnicas de aprendizaje, mostrando una actitud de curiosidad e iniciativa.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