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154780"/>
            <a:ext cx="2057400" cy="3290889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154780"/>
            <a:ext cx="6019800" cy="3290889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Texto del título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Texto del título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Texto del título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0.png"/><Relationship Id="rId4" Type="http://schemas.openxmlformats.org/officeDocument/2006/relationships/image" Target="../media/image2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s://docentesaldia.com/2020/08/09/educacion-a-distancia-virtual-y-en-linea-cual-es-la-diferencia/" TargetMode="External"/><Relationship Id="rId4" Type="http://schemas.openxmlformats.org/officeDocument/2006/relationships/hyperlink" Target="https://josegomera.com/academico/conoce-la-historia-de-la-educacion-a-distancia/" TargetMode="External"/><Relationship Id="rId5" Type="http://schemas.openxmlformats.org/officeDocument/2006/relationships/hyperlink" Target="https://investigacion.udgvirtual.udg.mx/blogs/2012/09/07/evolucion-de-la-plataforma-tecnologica-de-udgvirtual/" TargetMode="External"/><Relationship Id="rId6" Type="http://schemas.openxmlformats.org/officeDocument/2006/relationships/hyperlink" Target="https://virtualeduca.org/documentos/observatorio/2015/la-educacion-a-distancia-en-mexico.pdf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899592" y="555526"/>
            <a:ext cx="5472608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</a:p>
        </p:txBody>
      </p:sp>
      <p:pic>
        <p:nvPicPr>
          <p:cNvPr id="14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6662" y="137400"/>
            <a:ext cx="5190676" cy="449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899592" y="555526"/>
            <a:ext cx="547260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PRÁCTICAS DE BIOLOGÍA 1</a:t>
            </a:r>
          </a:p>
        </p:txBody>
      </p:sp>
      <p:sp>
        <p:nvSpPr>
          <p:cNvPr id="143" name="Shape 143"/>
          <p:cNvSpPr/>
          <p:nvPr/>
        </p:nvSpPr>
        <p:spPr>
          <a:xfrm>
            <a:off x="89991" y="1275605"/>
            <a:ext cx="4121969" cy="3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1.-MATERIAL DE LABORATORIO Y MANEJO DEL MICROSCOPIO.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2.-CÉLULAS PROCARIOTAS  Y EUCARIOTAS.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3.-CICLO CELULAR : MITOSIS Y MEIOSIS.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4.-RESPIRACIÓN CELULAR Y FOTOSÍNTESIS.</a:t>
            </a:r>
          </a:p>
        </p:txBody>
      </p:sp>
      <p:pic>
        <p:nvPicPr>
          <p:cNvPr id="14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7347" y="990153"/>
            <a:ext cx="2052145" cy="120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2679" y="990153"/>
            <a:ext cx="2149221" cy="120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53773" y="2198187"/>
            <a:ext cx="2139293" cy="120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99182" y="2139963"/>
            <a:ext cx="2359415" cy="1325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52992" y="3445292"/>
            <a:ext cx="2052146" cy="1171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899592" y="555526"/>
            <a:ext cx="5472608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PRÁCTICA 1. MATERIAL LABORATORIO Y MANEJO DEL MICROSCOPIO.</a:t>
            </a:r>
          </a:p>
        </p:txBody>
      </p:sp>
      <p:sp>
        <p:nvSpPr>
          <p:cNvPr id="151" name="Shape 151"/>
          <p:cNvSpPr/>
          <p:nvPr/>
        </p:nvSpPr>
        <p:spPr>
          <a:xfrm>
            <a:off x="6229053" y="3981713"/>
            <a:ext cx="60817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(imagen)</a:t>
            </a: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5092" y="1918826"/>
            <a:ext cx="4082858" cy="234837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406103" y="2157730"/>
            <a:ext cx="428455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El objetivo de esta práctica es que se familiaricen con el equipo del laboratorio, así como con el manejo del microscopio.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899592" y="555526"/>
            <a:ext cx="5472608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PRÁCTICA 2. CÉLULAS PROCARIOTAS Y EUCARIOTAS.</a:t>
            </a:r>
          </a:p>
        </p:txBody>
      </p:sp>
      <p:sp>
        <p:nvSpPr>
          <p:cNvPr id="156" name="Shape 156"/>
          <p:cNvSpPr/>
          <p:nvPr/>
        </p:nvSpPr>
        <p:spPr>
          <a:xfrm>
            <a:off x="4644008" y="1347613"/>
            <a:ext cx="3816425" cy="2880321"/>
          </a:xfrm>
          <a:prstGeom prst="rect">
            <a:avLst/>
          </a:prstGeom>
          <a:ln w="25400">
            <a:solidFill>
              <a:srgbClr val="D9D9D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6229053" y="3981713"/>
            <a:ext cx="60817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(imagen)</a:t>
            </a:r>
          </a:p>
        </p:txBody>
      </p:sp>
      <p:sp>
        <p:nvSpPr>
          <p:cNvPr id="158" name="Shape 158"/>
          <p:cNvSpPr/>
          <p:nvPr/>
        </p:nvSpPr>
        <p:spPr>
          <a:xfrm>
            <a:off x="144048" y="1579880"/>
            <a:ext cx="4367633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En esta practica se familiarizarán con las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estructuras de las células procariotas y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eucariotas, así como dentro de las células  eucariotas, diferenciarán entre las células animales y vegetales.</a:t>
            </a:r>
          </a:p>
        </p:txBody>
      </p:sp>
      <p:pic>
        <p:nvPicPr>
          <p:cNvPr id="15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3784" y="1311443"/>
            <a:ext cx="2262041" cy="1324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94220" y="1361048"/>
            <a:ext cx="2185834" cy="1224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ge2image2208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7994" y="2646578"/>
            <a:ext cx="1553621" cy="1324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ge4image2592.jp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87900" y="2738010"/>
            <a:ext cx="1553621" cy="1417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899592" y="555526"/>
            <a:ext cx="5472608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PRÁCTICA 3. CICLO CELULAR: MITOSIS Y MEIOSIS.</a:t>
            </a:r>
          </a:p>
        </p:txBody>
      </p:sp>
      <p:sp>
        <p:nvSpPr>
          <p:cNvPr id="165" name="Shape 165"/>
          <p:cNvSpPr/>
          <p:nvPr/>
        </p:nvSpPr>
        <p:spPr>
          <a:xfrm>
            <a:off x="4644008" y="1347613"/>
            <a:ext cx="3816425" cy="2880321"/>
          </a:xfrm>
          <a:prstGeom prst="rect">
            <a:avLst/>
          </a:prstGeom>
          <a:ln w="25400">
            <a:solidFill>
              <a:srgbClr val="D9D9D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6229053" y="3981713"/>
            <a:ext cx="60817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(imagen)</a:t>
            </a:r>
          </a:p>
        </p:txBody>
      </p:sp>
      <p:sp>
        <p:nvSpPr>
          <p:cNvPr id="167" name="Shape 167"/>
          <p:cNvSpPr/>
          <p:nvPr/>
        </p:nvSpPr>
        <p:spPr>
          <a:xfrm>
            <a:off x="52425" y="1897380"/>
            <a:ext cx="455112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En esta practica reafirmarás los conceptos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 mitosis y meiosis, así como sus fases. </a:t>
            </a:r>
          </a:p>
        </p:txBody>
      </p:sp>
      <p:pic>
        <p:nvPicPr>
          <p:cNvPr id="16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2013" y="1153860"/>
            <a:ext cx="2602253" cy="1544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ge10image1312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2220" y="2692150"/>
            <a:ext cx="1080001" cy="1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ge12image992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51527" y="2692150"/>
            <a:ext cx="1080001" cy="1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ge7image145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86487" y="2692150"/>
            <a:ext cx="1466426" cy="1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899592" y="555526"/>
            <a:ext cx="5472608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PRÁCTICA 4: RESPIRACIÓN CELULAR Y FOTOSÍNTESIS.</a:t>
            </a:r>
          </a:p>
        </p:txBody>
      </p:sp>
      <p:sp>
        <p:nvSpPr>
          <p:cNvPr id="174" name="Shape 174"/>
          <p:cNvSpPr/>
          <p:nvPr/>
        </p:nvSpPr>
        <p:spPr>
          <a:xfrm>
            <a:off x="4644008" y="1347613"/>
            <a:ext cx="3816425" cy="2880321"/>
          </a:xfrm>
          <a:prstGeom prst="rect">
            <a:avLst/>
          </a:prstGeom>
          <a:ln w="25400">
            <a:solidFill>
              <a:srgbClr val="D9D9D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6229053" y="3981713"/>
            <a:ext cx="60817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(imagen)</a:t>
            </a:r>
          </a:p>
        </p:txBody>
      </p:sp>
      <p:sp>
        <p:nvSpPr>
          <p:cNvPr id="176" name="Shape 176"/>
          <p:cNvSpPr/>
          <p:nvPr/>
        </p:nvSpPr>
        <p:spPr>
          <a:xfrm>
            <a:off x="571246" y="1719579"/>
            <a:ext cx="3309738" cy="141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EN ESTE PRÁCTICA VEREMOS LAS DIFERENCIAS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ENTRE RESPIRACIÓN Y FOTOSÍNTESIS.</a:t>
            </a:r>
          </a:p>
        </p:txBody>
      </p:sp>
      <p:pic>
        <p:nvPicPr>
          <p:cNvPr id="17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2906" y="1320252"/>
            <a:ext cx="2514454" cy="1417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27578" y="1272927"/>
            <a:ext cx="2514454" cy="1467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70907" y="2789455"/>
            <a:ext cx="2827797" cy="1642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36297" y="2846037"/>
            <a:ext cx="2910288" cy="1713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899592" y="555526"/>
            <a:ext cx="547260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RESULTADOS: DIBUJOS.</a:t>
            </a:r>
          </a:p>
        </p:txBody>
      </p:sp>
      <p:sp>
        <p:nvSpPr>
          <p:cNvPr id="183" name="Shape 183"/>
          <p:cNvSpPr/>
          <p:nvPr/>
        </p:nvSpPr>
        <p:spPr>
          <a:xfrm>
            <a:off x="4644008" y="1347613"/>
            <a:ext cx="3816425" cy="2880321"/>
          </a:xfrm>
          <a:prstGeom prst="rect">
            <a:avLst/>
          </a:prstGeom>
          <a:ln w="25400">
            <a:solidFill>
              <a:srgbClr val="D9D9D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6229053" y="3981713"/>
            <a:ext cx="60817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(imagen)</a:t>
            </a:r>
          </a:p>
        </p:txBody>
      </p:sp>
      <p:pic>
        <p:nvPicPr>
          <p:cNvPr id="185" name="DIBUJO PRACTICA 2 CELUL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4088" y="1184296"/>
            <a:ext cx="2478103" cy="320695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596646" y="1262380"/>
            <a:ext cx="3586831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LOS ESTUDIANTES TOMAN FOTOS</a:t>
            </a:r>
          </a:p>
          <a:p>
            <a:pPr/>
            <a:r>
              <a:t>DE SUS TRABAJOS Y LOS SUBEN A </a:t>
            </a:r>
          </a:p>
          <a:p>
            <a:pPr/>
            <a:r>
              <a:t>LA PLATAFORMA.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899592" y="555526"/>
            <a:ext cx="547260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CONCLUSIONES Y DISCUSIONES.</a:t>
            </a:r>
          </a:p>
        </p:txBody>
      </p:sp>
      <p:sp>
        <p:nvSpPr>
          <p:cNvPr id="189" name="Shape 189"/>
          <p:cNvSpPr/>
          <p:nvPr/>
        </p:nvSpPr>
        <p:spPr>
          <a:xfrm>
            <a:off x="383083" y="1275605"/>
            <a:ext cx="7856762" cy="290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14300" indent="-114300" algn="just" defTabSz="457200">
              <a:lnSpc>
                <a:spcPct val="150000"/>
              </a:lnSpc>
              <a:buSzPct val="100000"/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La educación en virtual aunque tenga ventajas en que se puede llevar y realizar en cualquier lugar siempre que tenga conexión a internet y de forma asincrónica, muchos de nuestros alumnos no están preparados y mucho menos querían esta opción  y mejor prefieren la educación presencial.</a:t>
            </a:r>
          </a:p>
          <a:p>
            <a:pPr marL="114300" indent="-114300" algn="just" defTabSz="457200">
              <a:lnSpc>
                <a:spcPct val="150000"/>
              </a:lnSpc>
              <a:buSzPct val="100000"/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Aunque se oferten una gran gama de plataformas para la realización de las prácticas virtuales, no se cumplirán al 100% las competencias, debido a la falta del manejo del material en vivo.</a:t>
            </a:r>
          </a:p>
          <a:p>
            <a:pPr marL="114300" indent="-114300" algn="just" defTabSz="457200">
              <a:lnSpc>
                <a:spcPct val="150000"/>
              </a:lnSpc>
              <a:buSzPct val="100000"/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La falta de recursos económicos, que limitan a los alumnos el tener equipo como internet de más fácil acceso, (aunque se les facilitó laptops, el empleo del laboratorio de cómputo para sus actividades) debido a que muchos entraron a trabajar de tiempo completo, sin tener en cuenta de que se podría haber vuelto a clases, así como la falta de interés y responsabilidad por otros, que se confían en que los pasarán a todos.</a:t>
            </a:r>
          </a:p>
          <a:p>
            <a:pPr marL="114300" indent="-114300" algn="just" defTabSz="457200">
              <a:lnSpc>
                <a:spcPct val="150000"/>
              </a:lnSpc>
              <a:buSzPct val="100000"/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La falta de conocimiento de herramientas, tanto por alumnos como maestros, para que pueda trabajar de forma óptima sin que nadie salga perjudicados.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899592" y="555526"/>
            <a:ext cx="5472608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</a:p>
          <a:p>
            <a:pPr>
              <a:defRPr sz="2400"/>
            </a:pPr>
            <a:r>
              <a:t>BIBLIOGRAFÍA</a:t>
            </a:r>
          </a:p>
        </p:txBody>
      </p:sp>
      <p:sp>
        <p:nvSpPr>
          <p:cNvPr id="192" name="Shape 192"/>
          <p:cNvSpPr/>
          <p:nvPr/>
        </p:nvSpPr>
        <p:spPr>
          <a:xfrm>
            <a:off x="827583" y="1275605"/>
            <a:ext cx="8203879" cy="3611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lnSpc>
                <a:spcPct val="150000"/>
              </a:lnSpc>
              <a:defRPr sz="11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Guerrero Hernández, J.A.( agosto, 2020). Docentes al día. Recuperado de </a:t>
            </a:r>
            <a:r>
              <a:rPr u="sng">
                <a:hlinkClick r:id="rId3" invalidUrl="" action="" tgtFrame="" tooltip="" history="1" highlightClick="0" endSnd="0"/>
              </a:rPr>
              <a:t>https://docentesaldia.com/2020/08/09/educacion-a-distancia-virtual-y-en-linea-cual-es-la-diferencia/</a:t>
            </a:r>
          </a:p>
          <a:p>
            <a:pPr algn="just" defTabSz="457200">
              <a:lnSpc>
                <a:spcPct val="150000"/>
              </a:lnSpc>
              <a:defRPr sz="11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Gomera, J. (enero, 2020). Historia de la educación a distancia. Recuperado de </a:t>
            </a:r>
            <a:r>
              <a:rPr u="sng">
                <a:hlinkClick r:id="rId4" invalidUrl="" action="" tgtFrame="" tooltip="" history="1" highlightClick="0" endSnd="0"/>
              </a:rPr>
              <a:t>https://josegomera.com/academico/conoce-la-historia-de-la-educacion-a-distancia/</a:t>
            </a:r>
          </a:p>
          <a:p>
            <a:pPr algn="just" defTabSz="457200">
              <a:lnSpc>
                <a:spcPct val="150000"/>
              </a:lnSpc>
              <a:defRPr sz="11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Molina Jordá, J.M.( 2020) Herramientas virtuales: laboratorios virtuales para Ciencias Experimentales: una perspectiva con la herramienta  VCL.</a:t>
            </a:r>
          </a:p>
          <a:p>
            <a:pPr algn="just" defTabSz="457200">
              <a:lnSpc>
                <a:spcPct val="150000"/>
              </a:lnSpc>
              <a:defRPr sz="11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Morales Gamboa, R. (septiembre, 2012). Evolución de la plataforma tecnoló</a:t>
            </a:r>
            <a:r>
              <a:rPr sz="1200">
                <a:latin typeface="Arial"/>
                <a:ea typeface="Arial"/>
                <a:cs typeface="Arial"/>
                <a:sym typeface="Arial"/>
              </a:rPr>
              <a:t>gica de UDGVirtual</a:t>
            </a:r>
            <a:r>
              <a:rPr sz="1200">
                <a:latin typeface="Arial"/>
                <a:ea typeface="Arial"/>
                <a:cs typeface="Arial"/>
                <a:sym typeface="Arial"/>
              </a:rPr>
              <a:t>. Recuperado de </a:t>
            </a:r>
            <a:r>
              <a:rPr u="sng">
                <a:hlinkClick r:id="rId5" invalidUrl="" action="" tgtFrame="" tooltip="" history="1" highlightClick="0" endSnd="0"/>
              </a:rPr>
              <a:t>https://investigacion.udgvirtual.udg.mx/blogs/2012/09/07/evolucion-de-la-plataforma-tecnologica-de-udgvirtual/</a:t>
            </a:r>
          </a:p>
          <a:p>
            <a:pPr algn="just" defTabSz="457200">
              <a:lnSpc>
                <a:spcPct val="150000"/>
              </a:lnSpc>
              <a:defRPr sz="11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Moreno Castañeda, M. (junio, 2015). La Educación a distancia en México: una nueva realizad universitaria. Recuperado de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https://virtualeduca.org/documentos/observatorio/2015/la-educacion-a-distancia-en-mexico.pdf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algn="just" defTabSz="457200">
              <a:lnSpc>
                <a:spcPct val="150000"/>
              </a:lnSpc>
              <a:defRPr sz="11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Tics Brothers (Tics Brothers)( 27 de agosto de 2020). Top mejores laboratorios virtuales (Archivo de video). Recuperado de </a:t>
            </a:r>
            <a:r>
              <a:rPr sz="1200">
                <a:latin typeface="Arial"/>
                <a:ea typeface="Arial"/>
                <a:cs typeface="Arial"/>
                <a:sym typeface="Arial"/>
              </a:rPr>
              <a:t>https://www.youtube.com/watch?v=Bzk1IxZjIoY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algn="just" defTabSz="457200">
              <a:lnSpc>
                <a:spcPct val="150000"/>
              </a:lnSpc>
              <a:defRPr sz="11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899592" y="555526"/>
            <a:ext cx="5472608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</a:p>
        </p:txBody>
      </p:sp>
      <p:sp>
        <p:nvSpPr>
          <p:cNvPr id="195" name="Shape 195"/>
          <p:cNvSpPr/>
          <p:nvPr/>
        </p:nvSpPr>
        <p:spPr>
          <a:xfrm>
            <a:off x="1818183" y="1814830"/>
            <a:ext cx="5368405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4800"/>
            </a:lvl1pPr>
          </a:lstStyle>
          <a:p>
            <a:pPr/>
            <a:r>
              <a:t>¡MUCHAS GRACIAS!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812242" y="1377577"/>
            <a:ext cx="6159700" cy="2022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449580">
              <a:lnSpc>
                <a:spcPct val="150000"/>
              </a:lnSpc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“Las prácticas virtuales: una alternativa para la enseñanza en la Unidad de Aprendizaje de Biología ante la pandemia de COVID-19”</a:t>
            </a:r>
          </a:p>
        </p:txBody>
      </p:sp>
      <p:sp>
        <p:nvSpPr>
          <p:cNvPr id="114" name="Shape 114"/>
          <p:cNvSpPr/>
          <p:nvPr/>
        </p:nvSpPr>
        <p:spPr>
          <a:xfrm>
            <a:off x="2377876" y="3085140"/>
            <a:ext cx="5897935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     M. en C. Zullette del Socorro Andrade González.</a:t>
            </a:r>
          </a:p>
          <a:p>
            <a:pPr/>
            <a:r>
              <a:t>                     Preparatoria 14. SEMS.</a:t>
            </a:r>
          </a:p>
          <a:p>
            <a:pPr/>
            <a:r>
              <a:t>   </a:t>
            </a:r>
            <a:r>
              <a:t> Prácticas creativas en el nivel medio superior.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3923927" y="2828424"/>
            <a:ext cx="4320482" cy="609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Prácticas creativas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899592" y="555526"/>
            <a:ext cx="547260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CONSECUENCIAS.</a:t>
            </a:r>
          </a:p>
        </p:txBody>
      </p:sp>
      <p:sp>
        <p:nvSpPr>
          <p:cNvPr id="119" name="Shape 119"/>
          <p:cNvSpPr/>
          <p:nvPr/>
        </p:nvSpPr>
        <p:spPr>
          <a:xfrm>
            <a:off x="827583" y="1275605"/>
            <a:ext cx="3384377" cy="2377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150000"/>
              </a:lnSpc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 pandemia causada por el coronavirus a nivel mundial ha generado un giro de 180 grados en todas las actividades cotidianas que se estaban realizando, y el plano educativo no se quedó atrás: desde el preescolar hasta el doctorado, todos se vieron en la necesidad de cambiar el rumbo de su enseñanza y generar estrategias didácticas que pudiesen continuar con la enseñanza, ahora desde el plano del hogar;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99592" y="555526"/>
            <a:ext cx="547260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ENCUESTA</a:t>
            </a:r>
          </a:p>
        </p:txBody>
      </p:sp>
      <p:pic>
        <p:nvPicPr>
          <p:cNvPr id="12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253" y="1139387"/>
            <a:ext cx="6284448" cy="2610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899592" y="555526"/>
            <a:ext cx="5472608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</a:p>
        </p:txBody>
      </p:sp>
      <p:sp>
        <p:nvSpPr>
          <p:cNvPr id="125" name="Shape 125"/>
          <p:cNvSpPr/>
          <p:nvPr/>
        </p:nvSpPr>
        <p:spPr>
          <a:xfrm>
            <a:off x="6229053" y="3981713"/>
            <a:ext cx="60817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(imagen)</a:t>
            </a:r>
          </a:p>
        </p:txBody>
      </p:sp>
      <p:pic>
        <p:nvPicPr>
          <p:cNvPr id="12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579" y="954055"/>
            <a:ext cx="7892842" cy="3452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899592" y="555526"/>
            <a:ext cx="5472608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</a:p>
        </p:txBody>
      </p:sp>
      <p:sp>
        <p:nvSpPr>
          <p:cNvPr id="129" name="Shape 129"/>
          <p:cNvSpPr/>
          <p:nvPr/>
        </p:nvSpPr>
        <p:spPr>
          <a:xfrm>
            <a:off x="6229053" y="3981713"/>
            <a:ext cx="60817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(imagen)</a:t>
            </a:r>
          </a:p>
        </p:txBody>
      </p:sp>
      <p:pic>
        <p:nvPicPr>
          <p:cNvPr id="13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295" y="900396"/>
            <a:ext cx="9144001" cy="3342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899592" y="555526"/>
            <a:ext cx="5472608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3331" y="596"/>
            <a:ext cx="5631225" cy="4622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899592" y="555526"/>
            <a:ext cx="5472608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</a:p>
        </p:txBody>
      </p:sp>
      <p:sp>
        <p:nvSpPr>
          <p:cNvPr id="136" name="Shape 136"/>
          <p:cNvSpPr/>
          <p:nvPr/>
        </p:nvSpPr>
        <p:spPr>
          <a:xfrm>
            <a:off x="6229053" y="3981713"/>
            <a:ext cx="60817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(imagen)</a:t>
            </a:r>
          </a:p>
        </p:txBody>
      </p:sp>
      <p:pic>
        <p:nvPicPr>
          <p:cNvPr id="13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7403" y="230843"/>
            <a:ext cx="5229194" cy="4334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